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5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6" r:id="rId8"/>
    <p:sldId id="280" r:id="rId9"/>
    <p:sldId id="263" r:id="rId10"/>
    <p:sldId id="264" r:id="rId11"/>
    <p:sldId id="277" r:id="rId12"/>
    <p:sldId id="278" r:id="rId13"/>
    <p:sldId id="279" r:id="rId14"/>
    <p:sldId id="281" r:id="rId15"/>
    <p:sldId id="271" r:id="rId16"/>
    <p:sldId id="268" r:id="rId17"/>
    <p:sldId id="272" r:id="rId18"/>
    <p:sldId id="273" r:id="rId19"/>
    <p:sldId id="265" r:id="rId20"/>
    <p:sldId id="274" r:id="rId21"/>
    <p:sldId id="266" r:id="rId22"/>
    <p:sldId id="270" r:id="rId23"/>
    <p:sldId id="26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34567" autoAdjust="0"/>
    <p:restoredTop sz="86364" autoAdjust="0"/>
  </p:normalViewPr>
  <p:slideViewPr>
    <p:cSldViewPr>
      <p:cViewPr>
        <p:scale>
          <a:sx n="91" d="100"/>
          <a:sy n="91" d="100"/>
        </p:scale>
        <p:origin x="-258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84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407C8-2E43-493A-ACDF-9E76FA5569DB}" type="datetimeFigureOut">
              <a:rPr lang="en-US"/>
              <a:pPr>
                <a:defRPr/>
              </a:pPr>
              <a:t>3/17/2021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CF26-FEAC-40F2-9FCB-9AB5E9431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933F-35EC-47CD-845A-AAD8676A44D2}" type="datetimeFigureOut">
              <a:rPr lang="en-US"/>
              <a:pPr>
                <a:defRPr/>
              </a:pPr>
              <a:t>3/17/2021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C9FC5-946E-4CFC-9530-16143B9AA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BCEE3-19F1-43C2-9A8C-7D5C043A636F}" type="datetimeFigureOut">
              <a:rPr lang="en-US"/>
              <a:pPr>
                <a:defRPr/>
              </a:pPr>
              <a:t>3/17/2021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8E98-BC20-4FE3-8B63-33C7BF6C5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EB0B7-1F20-446D-89FB-6DD6691C3432}" type="datetimeFigureOut">
              <a:rPr lang="en-US"/>
              <a:pPr>
                <a:defRPr/>
              </a:pPr>
              <a:t>3/17/2021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35ECE-B29A-46FE-B9ED-C38D59541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42D72-FB8A-406A-B8A3-900CCCEEA093}" type="datetimeFigureOut">
              <a:rPr lang="en-US"/>
              <a:pPr>
                <a:defRPr/>
              </a:pPr>
              <a:t>3/17/2021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61D78-B413-41C2-8128-3E2AEFF15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3C104-4BBD-44D4-B1DF-2C325FF98B19}" type="datetimeFigureOut">
              <a:rPr lang="en-US"/>
              <a:pPr>
                <a:defRPr/>
              </a:pPr>
              <a:t>3/17/2021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449CB-59A6-4463-B651-CDD4CACD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D2039-95FB-4AC7-A078-A46D6A56B248}" type="datetimeFigureOut">
              <a:rPr lang="en-US"/>
              <a:pPr>
                <a:defRPr/>
              </a:pPr>
              <a:t>3/17/2021</a:t>
            </a:fld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F2AB-2BE6-485F-BFA2-7B1B13444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A740-E82D-4CFD-A69C-A8EBCDF2C2A2}" type="datetimeFigureOut">
              <a:rPr lang="en-US"/>
              <a:pPr>
                <a:defRPr/>
              </a:pPr>
              <a:t>3/17/2021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41CC2-C16F-497F-AC92-9C98A7A51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650DB-2169-489F-92F8-AAD275E1AEE5}" type="datetimeFigureOut">
              <a:rPr lang="en-US"/>
              <a:pPr>
                <a:defRPr/>
              </a:pPr>
              <a:t>3/17/2021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A20A3-DC8B-41BF-9CAA-2E8EF94A3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09786-9B32-468A-A0E6-A07369D89946}" type="datetimeFigureOut">
              <a:rPr lang="en-US"/>
              <a:pPr>
                <a:defRPr/>
              </a:pPr>
              <a:t>3/17/2021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98735-4275-4544-BB53-D97729CE9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F109-6F97-47F3-ABA0-976760E5229E}" type="datetimeFigureOut">
              <a:rPr lang="en-US"/>
              <a:pPr>
                <a:defRPr/>
              </a:pPr>
              <a:t>3/17/2021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30A91-0168-48E3-BE98-9929B8C9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B5C474-6829-4DE7-8B0F-F9CCA400D480}" type="datetimeFigureOut">
              <a:rPr lang="en-US"/>
              <a:pPr>
                <a:defRPr/>
              </a:pPr>
              <a:t>3/17/2021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4B42C5-356E-4317-A0E0-F5B5044A7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70" r:id="rId9"/>
    <p:sldLayoutId id="2147483761" r:id="rId10"/>
    <p:sldLayoutId id="21474837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23февраля 2016\BKDC0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5079508" cy="3809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188640"/>
            <a:ext cx="8740080" cy="13178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Совместная деятельность детей и родителей по</a:t>
            </a:r>
            <a:br>
              <a:rPr lang="ru-RU" sz="31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нравственно-патриотическому воспитанию </a:t>
            </a:r>
            <a:br>
              <a:rPr lang="ru-RU" sz="31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старших дошкольников».</a:t>
            </a:r>
            <a:r>
              <a:rPr lang="ru-RU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365105"/>
            <a:ext cx="3456384" cy="1224136"/>
          </a:xfrm>
        </p:spPr>
        <p:txBody>
          <a:bodyPr/>
          <a:lstStyle/>
          <a:p>
            <a:pPr marR="0"/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ГБОУ СОШ №3</a:t>
            </a:r>
          </a:p>
          <a:p>
            <a:pPr marR="0"/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"ДС «Ягодка"</a:t>
            </a:r>
            <a:b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Индерова</a:t>
            </a: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</a:t>
            </a: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</a:p>
          <a:p>
            <a:pPr marR="0"/>
            <a:endParaRPr lang="ru-RU" sz="1600" dirty="0" smtClean="0">
              <a:solidFill>
                <a:srgbClr val="FFFF00"/>
              </a:solidFill>
            </a:endParaRPr>
          </a:p>
          <a:p>
            <a:pPr marR="0" algn="l"/>
            <a:endParaRPr lang="ru-RU" sz="1600" dirty="0" smtClean="0">
              <a:solidFill>
                <a:srgbClr val="FFFF00"/>
              </a:solidFill>
            </a:endParaRPr>
          </a:p>
          <a:p>
            <a:pPr marR="0" algn="l"/>
            <a:endParaRPr lang="ru-RU" sz="1600" dirty="0" smtClean="0">
              <a:solidFill>
                <a:srgbClr val="FFFF00"/>
              </a:solidFill>
            </a:endParaRPr>
          </a:p>
          <a:p>
            <a:pPr marR="0" algn="l"/>
            <a:r>
              <a:rPr lang="ru-RU" sz="1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</a:p>
          <a:p>
            <a:pPr marR="0"/>
            <a:endParaRPr lang="ru-RU" sz="1600" dirty="0">
              <a:solidFill>
                <a:srgbClr val="FFFF00"/>
              </a:solidFill>
            </a:endParaRPr>
          </a:p>
          <a:p>
            <a:pPr marR="0"/>
            <a:endParaRPr lang="ru-RU" sz="1600" dirty="0">
              <a:solidFill>
                <a:srgbClr val="FFFF00"/>
              </a:solidFill>
            </a:endParaRPr>
          </a:p>
          <a:p>
            <a:pPr marR="0"/>
            <a:r>
              <a:rPr lang="ru-RU" sz="1600" dirty="0">
                <a:solidFill>
                  <a:srgbClr val="FFFF00"/>
                </a:solidFill>
              </a:rPr>
              <a:t/>
            </a:r>
            <a:br>
              <a:rPr lang="ru-RU" sz="1600" dirty="0">
                <a:solidFill>
                  <a:srgbClr val="FFFF00"/>
                </a:solidFill>
              </a:rPr>
            </a:br>
            <a:r>
              <a:rPr lang="ru-RU" sz="1600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25000" lnSpcReduction="20000"/>
          </a:bodyPr>
          <a:lstStyle/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tx2"/>
                </a:solidFill>
              </a:rPr>
              <a:t>     </a:t>
            </a:r>
            <a:r>
              <a:rPr lang="ru-RU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деятельности педагогов. Система мероприятий.</a:t>
            </a:r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работа по данному направлению уже ведется и много намечено планов. Вопросы нравственно- патриотического воспитания ,совместно с родителями ,успешно решаются в различных видах деятельности: </a:t>
            </a:r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7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ru-RU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Изобразительная деятельность (участие во Всероссийских конкурсах</a:t>
            </a:r>
          </a:p>
          <a:p>
            <a:pPr marL="0" indent="0" fontAlgn="t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(«Великая страна», «День Победы», «Добрый Человек» и др.)</a:t>
            </a:r>
          </a:p>
          <a:p>
            <a:pPr fontAlgn="t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ru-RU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 чтецов «Песни Победы» и др.</a:t>
            </a:r>
          </a:p>
          <a:p>
            <a:pPr fontAlgn="t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ru-RU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ознакомлению с окружающим миром</a:t>
            </a:r>
          </a:p>
          <a:p>
            <a:pPr fontAlgn="t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ru-RU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фотовыставок</a:t>
            </a:r>
          </a:p>
          <a:p>
            <a:pPr fontAlgn="t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ru-RU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предметно-развивающей среды по данной тематике</a:t>
            </a:r>
          </a:p>
          <a:p>
            <a:pPr fontAlgn="t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ru-RU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</a:t>
            </a:r>
          </a:p>
          <a:p>
            <a:pPr fontAlgn="t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ru-RU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семейных работ</a:t>
            </a:r>
          </a:p>
          <a:p>
            <a:pPr fontAlgn="t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ru-RU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</a:p>
          <a:p>
            <a:pPr fontAlgn="t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ru-RU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проектов, посвящённых юбилею города и юбилею Победы</a:t>
            </a:r>
          </a:p>
          <a:p>
            <a:pPr fontAlgn="t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ru-RU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</a:p>
          <a:p>
            <a:pPr fontAlgn="t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ru-RU" sz="7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интересными людьми</a:t>
            </a:r>
            <a:r>
              <a:rPr lang="ru-RU" sz="7400" dirty="0">
                <a:solidFill>
                  <a:schemeClr val="tx2"/>
                </a:solidFill>
              </a:rPr>
              <a:t/>
            </a:r>
            <a:br>
              <a:rPr lang="ru-RU" sz="7400" dirty="0">
                <a:solidFill>
                  <a:schemeClr val="tx2"/>
                </a:solidFill>
              </a:rPr>
            </a:br>
            <a:r>
              <a:rPr lang="ru-RU" sz="7400" dirty="0">
                <a:solidFill>
                  <a:schemeClr val="tx2"/>
                </a:solidFill>
              </a:rPr>
              <a:t/>
            </a:r>
            <a:br>
              <a:rPr lang="ru-RU" sz="7400" dirty="0">
                <a:solidFill>
                  <a:schemeClr val="tx2"/>
                </a:solidFill>
              </a:rPr>
            </a:br>
            <a:r>
              <a:rPr lang="ru-RU" sz="7400" dirty="0">
                <a:solidFill>
                  <a:schemeClr val="tx2"/>
                </a:solidFill>
              </a:rPr>
              <a:t/>
            </a:r>
            <a:br>
              <a:rPr lang="ru-RU" sz="7400" dirty="0">
                <a:solidFill>
                  <a:schemeClr val="tx2"/>
                </a:solidFill>
              </a:rPr>
            </a:br>
            <a:r>
              <a:rPr lang="ru-RU" sz="7400" dirty="0">
                <a:solidFill>
                  <a:schemeClr val="tx2"/>
                </a:solidFill>
              </a:rPr>
              <a:t/>
            </a:r>
            <a:br>
              <a:rPr lang="ru-RU" sz="7400" dirty="0">
                <a:solidFill>
                  <a:schemeClr val="tx2"/>
                </a:solidFill>
              </a:rPr>
            </a:br>
            <a:r>
              <a:rPr lang="ru-RU" sz="7400" dirty="0">
                <a:solidFill>
                  <a:schemeClr val="tx2"/>
                </a:solidFill>
              </a:rPr>
              <a:t/>
            </a:r>
            <a:br>
              <a:rPr lang="ru-RU" sz="7400" dirty="0">
                <a:solidFill>
                  <a:schemeClr val="tx2"/>
                </a:solidFill>
              </a:rPr>
            </a:br>
            <a:r>
              <a:rPr lang="ru-RU" sz="7400" dirty="0">
                <a:solidFill>
                  <a:schemeClr val="tx2"/>
                </a:solidFill>
              </a:rPr>
              <a:t/>
            </a:r>
            <a:br>
              <a:rPr lang="ru-RU" sz="7400" dirty="0">
                <a:solidFill>
                  <a:schemeClr val="tx2"/>
                </a:solidFill>
              </a:rPr>
            </a:br>
            <a:r>
              <a:rPr lang="ru-RU" sz="7400" dirty="0">
                <a:solidFill>
                  <a:schemeClr val="tx2"/>
                </a:solidFill>
              </a:rPr>
              <a:t/>
            </a:r>
            <a:br>
              <a:rPr lang="ru-RU" sz="7400" dirty="0">
                <a:solidFill>
                  <a:schemeClr val="tx2"/>
                </a:solidFill>
              </a:rPr>
            </a:br>
            <a:r>
              <a:rPr lang="ru-RU" sz="7400" dirty="0">
                <a:solidFill>
                  <a:schemeClr val="tx2"/>
                </a:solidFill>
              </a:rPr>
              <a:t/>
            </a:r>
            <a:br>
              <a:rPr lang="ru-RU" sz="7400" dirty="0">
                <a:solidFill>
                  <a:schemeClr val="tx2"/>
                </a:solidFill>
              </a:rPr>
            </a:br>
            <a:r>
              <a:rPr lang="ru-RU" sz="7400" dirty="0">
                <a:solidFill>
                  <a:schemeClr val="tx2"/>
                </a:solidFill>
              </a:rPr>
              <a:t/>
            </a:r>
            <a:br>
              <a:rPr lang="ru-RU" sz="7400" dirty="0">
                <a:solidFill>
                  <a:schemeClr val="tx2"/>
                </a:solidFill>
              </a:rPr>
            </a:br>
            <a:endParaRPr lang="ru-RU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работы с родителями по нравственно-патриотическому воспитанию старших дошкольников.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9" y="571480"/>
          <a:ext cx="8786875" cy="5341788"/>
        </p:xfrm>
        <a:graphic>
          <a:graphicData uri="http://schemas.openxmlformats.org/drawingml/2006/table">
            <a:tbl>
              <a:tblPr/>
              <a:tblGrid>
                <a:gridCol w="997705"/>
                <a:gridCol w="2616251"/>
                <a:gridCol w="5172919"/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Временной период</a:t>
                      </a: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Блоки (тематика)</a:t>
                      </a: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Компоненты (формы и методы работы)</a:t>
                      </a: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Сентябрь-октябрь</a:t>
                      </a: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«Мой дом, моя семья»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воспитание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добролюбия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 любви в родной семье, проявлять заботу и любовь к каждому члену семьи</a:t>
                      </a: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Культурно-патриотический: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Приобщение к духовным и культурным ценностям, традициям; прививается интерес  к  культуре страны, города (экскурсии по родному городу) , а также путешествие по родному краю – с помощью фотографии, слайдов, небольших видеороликов (подготовленных родителями).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Знакомство с гербом и флагом родного города. Драматизации русских народных сказок и сказок разных народов рассказывающих про былинных героев-богатырей, чтение  стихов, разучивание песен ( пошив костюмов родителями, изготовление атрибутов) и т. д. Проекты «Мой город», «Моя семья» ( совместно с родителями).</a:t>
                      </a: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Ноябрь-декабрь</a:t>
                      </a: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«Мой детский сад»,«Мой край и город, в котором я живу»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воспитание гордости за свою малую Родину, свой детский сад (детский сад – моя большая семья, где много друзей, общих интересных дел). Развитие познавательных процессов, памяти внимания, желания приумножать красоту родного города, своего детского сада, улицы, украшая новыми посадками и воспитывая бережное отношение к насаждениям и постройкам.</a:t>
                      </a: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06" y="785793"/>
          <a:ext cx="8929750" cy="5547967"/>
        </p:xfrm>
        <a:graphic>
          <a:graphicData uri="http://schemas.openxmlformats.org/drawingml/2006/table">
            <a:tbl>
              <a:tblPr/>
              <a:tblGrid>
                <a:gridCol w="642942"/>
                <a:gridCol w="2714644"/>
                <a:gridCol w="5572164"/>
              </a:tblGrid>
              <a:tr h="178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Декабрь-январь</a:t>
                      </a: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«Наша Родина - Россия»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«Москва-главный город нашей Родины»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воспитание гордости за свою  Родину и главный город страны – Москва, ее народ и достижения. Развитие познавательных процессов, памяти внимания, желания приумножать красоту родного края.</a:t>
                      </a: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Гражданско-патриотический: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Знакомство с государственной символикой и символикой столицы нашей родины (флаг, герб, гимн), памятники воинам. (просмотр видеороликов, альбомов, слайдов, подготовленных родителями). Рассказы пап-  военнослужащих о современной Армии 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«Моя Родина» (совместно с родителями)</a:t>
                      </a: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Февраль-март</a:t>
                      </a: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«Наши защитники»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«Герои Родины моей»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знакомство детей с различными родами войск, специальной техникой и вооружением, углубление и расширение знаний о героях – летчиках родного края и памятных местах связанным с увековечиванием их героических подвигов детей с Героями ВОВ и героями России погибшими при исполнении своего гражданского и воинского долга.</a:t>
                      </a: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Героико-патриотический: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Тематические занятия- «Богатыри земли Русской», «Защитники Отечества».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Рассказы пап -военнослужащих о современной Армии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Беседы  «Русские традиции  проводы в армию»,  о Великой Отечественной войне, «Памятники воинской славы в России», «Памятные места героев освободителей родного города»,  рассказы пап и дедушек о службе в армии и т.д.. Прослушивание и пение песен военных лет. Высаживание цветов у обелиска погибшим воинам ВОВ.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в педагогическом марафоне проведение музыкально– литературного развлечения посвященного «Дню защитника Отечества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».</a:t>
                      </a:r>
                      <a:endParaRPr lang="ru-RU" sz="12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3" y="785794"/>
          <a:ext cx="8715435" cy="5143535"/>
        </p:xfrm>
        <a:graphic>
          <a:graphicData uri="http://schemas.openxmlformats.org/drawingml/2006/table">
            <a:tbl>
              <a:tblPr/>
              <a:tblGrid>
                <a:gridCol w="857255"/>
                <a:gridCol w="2559613"/>
                <a:gridCol w="5298567"/>
              </a:tblGrid>
              <a:tr h="18211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Апрель-май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6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19" marR="3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Этот День Победы!»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знакомство детей с памятниками, расположенными в городе. Воспитание заботливого отношения к цветникам, как дань памяти героям воинам. Закрепить знания о героях воинах родного края защитниках Отечества 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6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419" marR="3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Экскурсии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 памятникам погибшим в В.О.в и в локальных войнах, участие в празднике 9 Мая; изготовление ширм  о В.В.в; изготовление атрибутов и костюмов к утреннику 9 Мая родителями. Встречи с героями Войны . (В.О.В, локальные войны).Создание мини- музея «Победе-75 лет»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Конкурсы рисунков «Победе- 75», «Миру -мир!»</a:t>
                      </a:r>
                    </a:p>
                  </a:txBody>
                  <a:tcPr marL="37419" marR="3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течение всего года</a:t>
                      </a:r>
                    </a:p>
                  </a:txBody>
                  <a:tcPr marL="37419" marR="3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«О спорт, ты здоровье, выносливость и смелость»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развитие физических и психических качеств личности (силы, ловкости, быстроты реакции, выносливости, терпения и  настойчивости в достижении поставленной цели). Воспитание чувства взаимовыручки, чувства «локтя», помощи товарищу</a:t>
                      </a:r>
                    </a:p>
                  </a:txBody>
                  <a:tcPr marL="37419" marR="3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Спортивно-патриотический: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и проведение спортивных мероприятий с участием родителей: «Вместе с мамой», «Я и папа», «Мама, папа и я – спортивная семья», «Поиски клада».</a:t>
                      </a:r>
                    </a:p>
                  </a:txBody>
                  <a:tcPr marL="37419" marR="37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07" y="571481"/>
          <a:ext cx="8858312" cy="6177917"/>
        </p:xfrm>
        <a:graphic>
          <a:graphicData uri="http://schemas.openxmlformats.org/drawingml/2006/table">
            <a:tbl>
              <a:tblPr/>
              <a:tblGrid>
                <a:gridCol w="1428759"/>
                <a:gridCol w="6357982"/>
                <a:gridCol w="1071571"/>
              </a:tblGrid>
              <a:tr h="508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Формы работы</a:t>
                      </a:r>
                      <a:endParaRPr lang="ru-RU" sz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Содержание работы</a:t>
                      </a:r>
                      <a:endParaRPr lang="ru-RU" sz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Сроки проведения</a:t>
                      </a:r>
                      <a:endParaRPr lang="ru-RU" sz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210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Анкетирование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опросы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Родительские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Собрания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Заседания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«Круглого стола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Дни открытых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Дверей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Привлечение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родителей к участию в деятельности группы                                       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Наглядная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педагогическая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информация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Консультирование</a:t>
                      </a: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Выявление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степени вовлеченности семей в образовательный процесс: анкета для родителей, определяющая их отношение к патриотическому воспитанию детей;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Доклады: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«Воспитание патриотических чувств у дошкольников»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«Воспитание юного патриота в семье»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«Патриот воспитывается с детства»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«Прогулки с детьми по городу»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Участие родителей в групповых занятиях «Семейные реликвии»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Совместная деятельность детей, родителей и педагогов</a:t>
                      </a:r>
                      <a:endParaRPr lang="ru-RU" sz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Альбомы:</a:t>
                      </a:r>
                      <a:endParaRPr lang="ru-RU" sz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 «История родного города»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 «Памятные места в городе 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«Наша армия родная»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«Моя Россия»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Встречи с интересными людьми:</a:t>
                      </a:r>
                      <a:endParaRPr lang="ru-RU" sz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-милиционер;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-летчик, военнослужащий;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-ветераны войны.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Участие в организации выставок:</a:t>
                      </a:r>
                      <a:endParaRPr lang="ru-RU" sz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«Героям - слава!»,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«Подарок ветерану»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Участие в конкурсах рисунков:</a:t>
                      </a:r>
                      <a:endParaRPr lang="ru-RU" sz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 «Мой город», «Моя Россия», «День Победы», «Защитники Отечества» и др.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Педагогическое просвещение родителей</a:t>
                      </a:r>
                      <a:endParaRPr lang="ru-RU" sz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Памятки для родителей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Воспитание любви к родному городу в семье и детском саду»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«Как рассказать детям о Великой Отечественной войне»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Выставки детских работ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Реклама книг, статей из газет и журналов на тему патриотического воспитания детей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«Как научить детей охранять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природу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«Вместе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с ребенком смотрим телепередачи о родном городе»</a:t>
                      </a: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Сентябрь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октябрь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ноябрь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декабрь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ежемесячно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в течение года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апрель</a:t>
                      </a:r>
                      <a:endParaRPr lang="ru-RU" sz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в течение года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Февраль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в течение года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апрель-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май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май-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июнь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в течение года</a:t>
                      </a:r>
                    </a:p>
                  </a:txBody>
                  <a:tcPr marL="29029" marR="290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"/>
            <a:ext cx="82868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и методы  работы с родителями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нравственно-патриотическому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воспитанию старших дошкольников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4">
            <a:extLst>
              <a:ext uri="{FF2B5EF4-FFF2-40B4-BE49-F238E27FC236}">
                <a16:creationId xmlns:a16="http://schemas.microsoft.com/office/drawing/2014/main" xmlns="" id="{2CB9F222-6BD9-491D-9870-4174EBB01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435989"/>
            <a:ext cx="8229600" cy="428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ABE3B8-7E77-4CB4-9C6E-0E52862C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/>
          <a:lstStyle/>
          <a:p>
            <a:r>
              <a:rPr lang="ru-RU" dirty="0"/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C48E96-E1D5-4332-AFAA-AA4EE2ACF6FD}"/>
              </a:ext>
            </a:extLst>
          </p:cNvPr>
          <p:cNvSpPr txBox="1"/>
          <p:nvPr/>
        </p:nvSpPr>
        <p:spPr>
          <a:xfrm>
            <a:off x="137890" y="404664"/>
            <a:ext cx="90364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– слово большое, большое! Пусть не бывает на свете чудес,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сказать это слово с душою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</a:t>
            </a:r>
            <a:r>
              <a:rPr lang="ru-RU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лубже морей оно, выше небес!</a:t>
            </a:r>
          </a:p>
          <a:p>
            <a:pPr algn="l"/>
            <a:r>
              <a:rPr lang="ru-RU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нем умещается ровно полмира: мама и папа, соседи, друзья.</a:t>
            </a:r>
          </a:p>
          <a:p>
            <a:pPr algn="l"/>
            <a:r>
              <a:rPr lang="ru-RU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 родимый, родная квартира,</a:t>
            </a:r>
            <a:br>
              <a:rPr lang="ru-RU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Бабушка, школа, котенок … и я.</a:t>
            </a:r>
          </a:p>
          <a:p>
            <a:pPr algn="l"/>
            <a:r>
              <a:rPr lang="ru-RU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Зайчик солнечный в ладошке,</a:t>
            </a:r>
            <a:br>
              <a:rPr lang="ru-RU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Куст сирени за окошком ,</a:t>
            </a:r>
          </a:p>
          <a:p>
            <a:pPr algn="l"/>
            <a:r>
              <a:rPr lang="ru-RU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на щечке родинка –</a:t>
            </a:r>
            <a:br>
              <a:rPr lang="ru-RU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тоже Родина!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EC1D698A-9809-4708-A008-B41708B2E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12988"/>
            <a:ext cx="8229600" cy="3611612"/>
          </a:xfrm>
        </p:spPr>
        <p:txBody>
          <a:bodyPr/>
          <a:lstStyle/>
          <a:p>
            <a:r>
              <a:rPr lang="ru-RU" dirty="0"/>
              <a:t>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797565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/>
          </a:p>
        </p:txBody>
      </p:sp>
      <p:pic>
        <p:nvPicPr>
          <p:cNvPr id="24579" name="Picture 2" descr="C:\Users\1\Desktop\rQJLvrmiWj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1\Desktop\97p-V2bRVX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600" y="0"/>
            <a:ext cx="45974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:\Users\1\Desktop\zWlK2-crcN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3287" y="340995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8781251-9467-45E7-968D-2F7CB32C0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67101">
            <a:off x="4843730" y="722113"/>
            <a:ext cx="3686995" cy="5181905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89AAAB8-FA21-49C0-A552-F4E0F7370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26336">
            <a:off x="771912" y="908138"/>
            <a:ext cx="3292077" cy="480985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578030-481D-4EFF-BD65-0FD4501F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2664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9B5A304-E25F-4A65-8D1B-A1157F00C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1571612"/>
            <a:ext cx="6143668" cy="388843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F6169C-9FC1-4979-BAA5-C7A28E56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2602632" cy="5184576"/>
          </a:xfrm>
        </p:spPr>
        <p:txBody>
          <a:bodyPr/>
          <a:lstStyle/>
          <a:p>
            <a:pPr algn="l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красива и богата</a:t>
            </a:r>
            <a:b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Наша Родина, ребята.</a:t>
            </a:r>
            <a:b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Долго ехать от столицы</a:t>
            </a:r>
            <a:b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 любой ее границы.</a:t>
            </a:r>
            <a:b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Все вокруг свое, родное:</a:t>
            </a:r>
            <a:b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Горы, степи и леса:</a:t>
            </a:r>
            <a:b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 сверканье голубое,</a:t>
            </a:r>
            <a:b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Голубые небеса.</a:t>
            </a:r>
            <a:b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20166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5" descr="BKDC00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082" b="18082"/>
          <a:stretch>
            <a:fillRect/>
          </a:stretch>
        </p:blipFill>
        <p:spPr>
          <a:xfrm rot="420000">
            <a:off x="606425" y="565150"/>
            <a:ext cx="3192463" cy="2719388"/>
          </a:xfrm>
        </p:spPr>
      </p:pic>
      <p:pic>
        <p:nvPicPr>
          <p:cNvPr id="2150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838200"/>
            <a:ext cx="3471862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2" descr="C:\Users\1\Desktop\BKDC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3357563"/>
            <a:ext cx="342900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7" descr="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058" r="6058"/>
          <a:stretch>
            <a:fillRect/>
          </a:stretch>
        </p:blipFill>
        <p:spPr>
          <a:xfrm rot="420000">
            <a:off x="3925888" y="1495425"/>
            <a:ext cx="3478212" cy="3360738"/>
          </a:xfrm>
        </p:spPr>
      </p:pic>
      <p:sp>
        <p:nvSpPr>
          <p:cNvPr id="14338" name="Текст 6"/>
          <p:cNvSpPr>
            <a:spLocks noGrp="1"/>
          </p:cNvSpPr>
          <p:nvPr>
            <p:ph type="body" sz="half" idx="2"/>
          </p:nvPr>
        </p:nvSpPr>
        <p:spPr>
          <a:xfrm>
            <a:off x="533400" y="914400"/>
            <a:ext cx="2209800" cy="3962400"/>
          </a:xfrm>
        </p:spPr>
        <p:txBody>
          <a:bodyPr/>
          <a:lstStyle/>
          <a:p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нашего исследования обусловлена необходимостью поиска резервов повышения эффективности педагогического процесса в решении вопросов организации работы с семьей по патриотическому воспитанию дошкольников.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69EE85-2B79-479F-8AE7-0B861C45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3323208-5A64-4223-9EF6-CB3EEF46E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00463">
            <a:off x="4626760" y="382778"/>
            <a:ext cx="3659565" cy="5510842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110DC38-9D7A-4B94-87A5-FDF5675DD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28397">
            <a:off x="496308" y="396318"/>
            <a:ext cx="3414026" cy="5423459"/>
          </a:xfrm>
        </p:spPr>
      </p:pic>
    </p:spTree>
    <p:extLst>
      <p:ext uri="{BB962C8B-B14F-4D97-AF65-F5344CB8AC3E}">
        <p14:creationId xmlns:p14="http://schemas.microsoft.com/office/powerpoint/2010/main" xmlns="" val="3633392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1\Desktop\110620151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59326"/>
            <a:ext cx="6768752" cy="509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3EF74E-CC97-4B2C-AE4C-2C7BD6EA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4616"/>
          </a:xfrm>
        </p:spPr>
        <p:txBody>
          <a:bodyPr/>
          <a:lstStyle/>
          <a:p>
            <a:r>
              <a:rPr lang="ru-RU" dirty="0"/>
              <a:t>     12 июня- День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5ED744-5395-4B00-A8FC-D684FC538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15813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15A8E3-B485-47CB-B81A-B3179351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"/>
          </a:xfrm>
        </p:spPr>
        <p:txBody>
          <a:bodyPr/>
          <a:lstStyle/>
          <a:p>
            <a:r>
              <a:rPr lang="ru-RU" dirty="0"/>
              <a:t>              День семьи…</a:t>
            </a:r>
          </a:p>
        </p:txBody>
      </p:sp>
      <p:pic>
        <p:nvPicPr>
          <p:cNvPr id="4" name="Picture 3" descr="C:\Users\1\Desktop\BKDC0044.jpg">
            <a:extLst>
              <a:ext uri="{FF2B5EF4-FFF2-40B4-BE49-F238E27FC236}">
                <a16:creationId xmlns:a16="http://schemas.microsoft.com/office/drawing/2014/main" xmlns="" id="{571BE410-5C31-4CB9-9583-0BA04462DD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344816" cy="539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78485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1476" y="2276872"/>
            <a:ext cx="6861048" cy="14401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15827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0" dirty="0">
                <a:solidFill>
                  <a:srgbClr val="FFFF00"/>
                </a:solidFill>
              </a:rPr>
              <a:t/>
            </a:r>
            <a:br>
              <a:rPr lang="ru-RU" sz="2400" b="0" dirty="0">
                <a:solidFill>
                  <a:srgbClr val="FFFF00"/>
                </a:solidFill>
              </a:rPr>
            </a:br>
            <a:r>
              <a:rPr lang="ru-RU" sz="2400" b="0" dirty="0">
                <a:solidFill>
                  <a:srgbClr val="FFFF00"/>
                </a:solidFill>
              </a:rPr>
              <a:t/>
            </a:r>
            <a:br>
              <a:rPr lang="ru-RU" sz="2400" b="0" dirty="0">
                <a:solidFill>
                  <a:srgbClr val="FFFF00"/>
                </a:solidFill>
              </a:rPr>
            </a:br>
            <a:r>
              <a:rPr lang="ru-RU" sz="2400" b="0" dirty="0">
                <a:solidFill>
                  <a:srgbClr val="FFFF00"/>
                </a:solidFill>
              </a:rPr>
              <a:t/>
            </a:r>
            <a:br>
              <a:rPr lang="ru-RU" sz="2400" b="0" dirty="0">
                <a:solidFill>
                  <a:srgbClr val="FFFF00"/>
                </a:solidFill>
              </a:rPr>
            </a:br>
            <a:r>
              <a:rPr lang="ru-RU" sz="2400" b="0" dirty="0">
                <a:solidFill>
                  <a:srgbClr val="FFFF00"/>
                </a:solidFill>
              </a:rPr>
              <a:t/>
            </a:r>
            <a:br>
              <a:rPr lang="ru-RU" sz="2400" b="0" dirty="0">
                <a:solidFill>
                  <a:srgbClr val="FFFF00"/>
                </a:solidFill>
              </a:rPr>
            </a:br>
            <a:r>
              <a:rPr lang="ru-RU" sz="2400" b="0" dirty="0">
                <a:solidFill>
                  <a:schemeClr val="accent1"/>
                </a:solidFill>
              </a:rPr>
              <a:t> </a:t>
            </a:r>
            <a:r>
              <a:rPr lang="ru-RU" sz="2400" b="0" dirty="0">
                <a:solidFill>
                  <a:srgbClr val="FFFF00"/>
                </a:solidFill>
              </a:rPr>
              <a:t/>
            </a:r>
            <a:br>
              <a:rPr lang="ru-RU" sz="2400" b="0" dirty="0">
                <a:solidFill>
                  <a:srgbClr val="FFFF00"/>
                </a:solidFill>
              </a:rPr>
            </a:br>
            <a:r>
              <a:rPr lang="ru-RU" sz="2400" b="0" dirty="0">
                <a:solidFill>
                  <a:srgbClr val="FFFF00"/>
                </a:solidFill>
              </a:rPr>
              <a:t/>
            </a:r>
            <a:br>
              <a:rPr lang="ru-RU" sz="2400" b="0" dirty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5362" name="Текст 8"/>
          <p:cNvSpPr>
            <a:spLocks noGrp="1"/>
          </p:cNvSpPr>
          <p:nvPr>
            <p:ph type="body" sz="half" idx="2"/>
          </p:nvPr>
        </p:nvSpPr>
        <p:spPr>
          <a:xfrm>
            <a:off x="533400" y="762000"/>
            <a:ext cx="2209800" cy="4343400"/>
          </a:xfrm>
        </p:spPr>
        <p:txBody>
          <a:bodyPr/>
          <a:lstStyle/>
          <a:p>
            <a:r>
              <a:rPr lang="ru-RU" sz="1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формы и содержание работы по вовлечению родителей в процесс патриотического воспитания старших дошкольников</a:t>
            </a:r>
          </a:p>
          <a:p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с родителями по вопросу патриотического воспитания старших дошкольников</a:t>
            </a:r>
          </a:p>
        </p:txBody>
      </p:sp>
      <p:pic>
        <p:nvPicPr>
          <p:cNvPr id="15363" name="Рисунок 9" descr="family-readin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825" r="10825"/>
          <a:stretch>
            <a:fillRect/>
          </a:stretch>
        </p:blipFill>
        <p:spPr>
          <a:xfrm rot="420000">
            <a:off x="3106738" y="977900"/>
            <a:ext cx="5368925" cy="4292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1582737"/>
          </a:xfrm>
        </p:spPr>
        <p:txBody>
          <a:bodyPr/>
          <a:lstStyle/>
          <a:p>
            <a:r>
              <a:rPr lang="ru-RU" sz="2400" b="0"/>
              <a:t>.</a:t>
            </a:r>
            <a:endParaRPr lang="ru-RU" sz="2400"/>
          </a:p>
        </p:txBody>
      </p:sp>
      <p:sp>
        <p:nvSpPr>
          <p:cNvPr id="16386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762000"/>
            <a:ext cx="2209800" cy="4191000"/>
          </a:xfrm>
        </p:spPr>
        <p:txBody>
          <a:bodyPr/>
          <a:lstStyle/>
          <a:p>
            <a:r>
              <a:rPr lang="ru-RU" sz="20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Вовлечение родителей в процесс патриотического воспитания дошкольников через активное участие в жизни детского сада и группы, через разнообразные формы работы с семьями воспитанников</a:t>
            </a:r>
            <a:r>
              <a:rPr lang="ru-RU" sz="18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6389" name="Picture 5" descr="DSCN39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376363"/>
            <a:ext cx="4465638" cy="3636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9100" y="342900"/>
            <a:ext cx="8305800" cy="617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Выявление потребностей, запросов родителей, уровня их педагогической грамотности по патриотическому воспитанию дошкольников.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педагогической грамотности родителей по проблеме формирования начал патриотизма у старших дошкольников.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 родителей активной позиции и сознательного участия в реализации задач патриотического воспитания.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Раскрыть сущность и значение взаимодействия родителей и педагогов по патриотическому воспитанию детей;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с формами и методами проведения мероприятий, направленных на решение задач патриотического воспитания;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Показать родителям роль семьи в нравственно- патриотическом воспитании;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Выработать согласованные действия педагогов и семьи по вопросам патриотического воспитания.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-Укрепление статуса и престижа семьи.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9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912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/>
              <a:t>   </a:t>
            </a:r>
          </a:p>
          <a:p>
            <a:pPr>
              <a:buFont typeface="Wingdings 2" pitchFamily="18" charset="2"/>
              <a:buNone/>
            </a:pPr>
            <a:r>
              <a:rPr lang="ru-RU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вовлечению родителей в деятельность ДОО по патриотическому воспитанию дошкольников проводится в три этапа:</a:t>
            </a:r>
            <a:br>
              <a:rPr lang="ru-RU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этап: выявление потребностей родителей в воспитании и образовании детей; 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этап: педагогическое просвещение родителей; 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этап: партнерство педагогов и родителей в деятельности ДОУ.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305800" cy="3714776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Краткое описание 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результате реализации проекта у детей будут сформированы знания о культуре, традициях русского народа, своей семьи.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Будет развиваться коммуникативно-речевая деятельность через театрализацию произведений детского фольклора.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Воспитатели , родители, дети приобретут опыт в изготовлении атрибутов, костюмов, предметов быта и опыт совместного сотрудничества  в организации вечеров досугов и народных праздников.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305800" cy="150019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проект будут вовлечены 17 детей старшего дошкольного возраста  группы «Солнышко», их родители, воспитатели.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4389438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    </a:t>
            </a:r>
            <a:r>
              <a:rPr lang="ru-RU" sz="35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r>
              <a:rPr lang="ru-RU" sz="35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5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процесс формирования патриотического воспитания старших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-Сформирован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устойчивый интерес к новой информации о том, что его окружает, о семье, о родном городе, стране, о людях оставивших свой след в истории родного края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-Сопереживают персонажам сказок, былин, историй и рассказов о героях –воинах и героях- богатырях.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-Эмоционально реагируют на произведения изобразительного искусства.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-Имеют представление о семейных традициях и ценностях, об обществе его культурных ценностях, государстве в целом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Имеют представление о родном крае и его достопримечательностях, о преемственности поколений.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</TotalTime>
  <Words>1051</Words>
  <Application>Microsoft Office PowerPoint</Application>
  <PresentationFormat>Экран (4:3)</PresentationFormat>
  <Paragraphs>177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« Совместная деятельность детей и родителей по нравственно-патриотическому воспитанию  старших дошкольников».  </vt:lpstr>
      <vt:lpstr>Слайд 2</vt:lpstr>
      <vt:lpstr>       </vt:lpstr>
      <vt:lpstr>.</vt:lpstr>
      <vt:lpstr>Задачи:  - Выявление потребностей, запросов родителей, уровня их педагогической грамотности по патриотическому воспитанию дошкольников.  - Повышение педагогической грамотности родителей по проблеме формирования начал патриотизма у старших дошкольников.  - Формирование у родителей активной позиции и сознательного участия в реализации задач патриотического воспитания.  - Раскрыть сущность и значение взаимодействия родителей и педагогов по патриотическому воспитанию детей;  - Познакомить с формами и методами проведения мероприятий, направленных на решение задач патриотического воспитания;  - Показать родителям роль семьи в нравственно- патриотическом воспитании;  - Выработать согласованные действия педагогов и семьи по вопросам патриотического воспитания.  -Укрепление статуса и престижа семьи.</vt:lpstr>
      <vt:lpstr>Слайд 6</vt:lpstr>
      <vt:lpstr>Краткое описание проекта: В результате реализации проекта у детей будут сформированы знания о культуре, традициях русского народа, своей семьи. Будет развиваться коммуникативно-речевая деятельность через театрализацию произведений детского фольклора. Воспитатели , родители, дети приобретут опыт в изготовлении атрибутов, костюмов, предметов быта и опыт совместного сотрудничества  в организации вечеров досугов и народных праздников.</vt:lpstr>
      <vt:lpstr> Участники проекта: В проект будут вовлечены 17 детей старшего дошкольного возраста  группы «Солнышко», их родители, воспитатели.</vt:lpstr>
      <vt:lpstr>Слайд 9</vt:lpstr>
      <vt:lpstr>Слайд 10</vt:lpstr>
      <vt:lpstr>Слайд 11</vt:lpstr>
      <vt:lpstr>Слайд 12</vt:lpstr>
      <vt:lpstr>Слайд 13</vt:lpstr>
      <vt:lpstr>Слайд 14</vt:lpstr>
      <vt:lpstr> </vt:lpstr>
      <vt:lpstr>Слайд 16</vt:lpstr>
      <vt:lpstr>Слайд 17</vt:lpstr>
      <vt:lpstr>И красива и богата Наша Родина, ребята. Долго ехать от столицы До любой ее границы.  Все вокруг свое, родное: Горы, степи и леса: Рек сверканье голубое, Голубые небеса. </vt:lpstr>
      <vt:lpstr>Слайд 19</vt:lpstr>
      <vt:lpstr>Слайд 20</vt:lpstr>
      <vt:lpstr>     12 июня- День России</vt:lpstr>
      <vt:lpstr>              День семьи…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Вовлечение родителей в процесс патриотического воспитания старших  дошкольников».  </dc:title>
  <dc:creator>Никитин</dc:creator>
  <cp:lastModifiedBy>Admin</cp:lastModifiedBy>
  <cp:revision>28</cp:revision>
  <dcterms:created xsi:type="dcterms:W3CDTF">2015-12-01T19:13:13Z</dcterms:created>
  <dcterms:modified xsi:type="dcterms:W3CDTF">2021-03-17T11:44:50Z</dcterms:modified>
</cp:coreProperties>
</file>