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83" r:id="rId4"/>
    <p:sldId id="262" r:id="rId5"/>
    <p:sldId id="284" r:id="rId6"/>
    <p:sldId id="285" r:id="rId7"/>
    <p:sldId id="294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5" r:id="rId17"/>
    <p:sldId id="276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A507217-189E-4EED-A9E2-3B5D904ECA47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B43F52B-5C9C-46A9-B7A9-C881D5CC9C3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413728-1B8D-42B9-8743-23C0360504F2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A16937-E47C-49D4-972E-83070ABCBF7F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44DC12-36B4-49DB-A5D0-10C0EDBA7D07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1676FB-9975-4C1C-A3F6-EA4466FA474F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0979-A9C7-472A-99F1-A37B5986572D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D1250-9201-43DC-A99D-5968254DB8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31B7-B919-49CA-A03C-242ECF38FAC2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71638-57A1-4A96-92E5-D7F1088A55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9148E-4CDE-455E-99AA-40E8FFDC7E0D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34A2B-F54A-4CF5-9FEB-D22BD0F3A0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B603-85B3-44B6-8D4F-D3AE652AE62F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A2E13-5CB8-471D-9CF3-F3B88B8FC7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E858D-95FC-423D-AE74-8651686F4477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5B145-0C9C-4E42-9672-E0EBECB61A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46DAD-6A41-4F62-AA25-4BCB215194BD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7D038-9C04-422B-B3F2-2DD0E3C0D4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7D46-65C3-4311-959D-C9B675DF099D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BD5E4-425E-40EA-9C81-3CC5EFAAB4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E2B8D-C484-4A33-AD49-8839648DA8BD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4E50C-72F8-4A63-91C0-07A41344DE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FA81-F4E3-4697-A24C-806203BE1F5B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528B5-57DF-4CAA-8542-5B8C05E5A4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0691A-7326-4A15-85AF-1902C8746DB6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9090C-1246-42DB-A0A5-281CC1B03D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F1607-20A6-4AC8-942F-D1879060666B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9E406-7075-4280-A3FA-41E4039B4C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E7D8A8-2ED3-4ACE-95AF-E18D5D2CD98F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87D7BD8-B677-4D09-9499-9034B970631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868362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</a:t>
            </a:r>
            <a:b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Самарской области средняя общеобразовательная школа № 3</a:t>
            </a:r>
            <a:b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имени З. А. Космодемьянской города Новокуйбышевска</a:t>
            </a:r>
            <a:b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городского округа Новокуйбышевск Самарской области</a:t>
            </a:r>
            <a:b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 «Незабудка»</a:t>
            </a:r>
            <a:endParaRPr lang="ru-RU" sz="1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3"/>
          <p:cNvSpPr>
            <a:spLocks noGrp="1"/>
          </p:cNvSpPr>
          <p:nvPr>
            <p:ph idx="1"/>
          </p:nvPr>
        </p:nvSpPr>
        <p:spPr>
          <a:xfrm>
            <a:off x="684213" y="1827213"/>
            <a:ext cx="8229600" cy="21431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smtClean="0">
                <a:solidFill>
                  <a:srgbClr val="008000"/>
                </a:solidFill>
                <a:latin typeface="Monotype Corsiva" pitchFamily="66" charset="0"/>
              </a:rPr>
              <a:t>«Методы и приемы стимулирования речевой деятельности детей младшего дошкольного возраста»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500439" y="6143625"/>
            <a:ext cx="121557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Рисунок 6" descr="risunok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684588"/>
            <a:ext cx="371475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004048" y="4437112"/>
            <a:ext cx="3528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pPr eaLnBrk="1" hangingPunct="1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воспитатель Степанова И. С.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картинка для детского сада народные иг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5763" y="3213100"/>
            <a:ext cx="3240087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755650" y="620713"/>
            <a:ext cx="7920038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5. Распространение.</a:t>
            </a:r>
            <a:endParaRPr lang="ru-RU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Продолжаем и дополняем все сказанное ребенком, но не принуждаем его к повторению – вполне достаточно того, что он нас слышат. Отвечая ребенку распространенными предложениями, постепенно подводим его к тому, чтобы он заканчивал свою мысль, и, соответственно, готовим почву для овладения связной речью.</a:t>
            </a:r>
          </a:p>
          <a:p>
            <a:pPr eaLnBrk="1" hangingPunct="1"/>
            <a:endParaRPr lang="ru-RU" dirty="0">
              <a:solidFill>
                <a:srgbClr val="003F2C"/>
              </a:solidFill>
              <a:latin typeface="Tahoma" pitchFamily="34" charset="0"/>
            </a:endParaRPr>
          </a:p>
          <a:p>
            <a:pPr eaLnBrk="1" hangingPunct="1"/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6. </a:t>
            </a:r>
            <a: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Использование малых форм фольклора</a:t>
            </a:r>
            <a: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3F2C"/>
                </a:solidFill>
                <a:latin typeface="Tahoma" pitchFamily="34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народных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игр, игровых песенок,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приговоров в совместной деятельности с детьми доставляет им огромную радость.</a:t>
            </a:r>
            <a:r>
              <a:rPr lang="ru-RU" dirty="0">
                <a:solidFill>
                  <a:srgbClr val="003F2C"/>
                </a:solidFill>
                <a:latin typeface="Tahoma" pitchFamily="34" charset="0"/>
              </a:rPr>
              <a:t> </a:t>
            </a:r>
          </a:p>
          <a:p>
            <a:pPr eaLnBrk="1" hangingPunct="1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042988" y="476250"/>
            <a:ext cx="7705725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Звукоподражание - эффективный прием</a:t>
            </a:r>
            <a:r>
              <a:rPr lang="ru-RU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активизации</a:t>
            </a:r>
            <a:r>
              <a:rPr lang="ru-RU">
                <a:solidFill>
                  <a:srgbClr val="003F2C"/>
                </a:solidFill>
                <a:latin typeface="Tahoma" pitchFamily="34" charset="0"/>
              </a:rPr>
              <a:t> 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речи детей. Использование картинок на звукоподражание</a:t>
            </a:r>
          </a:p>
          <a:p>
            <a:pPr eaLnBrk="1" hangingPunct="1"/>
            <a:endParaRPr lang="ru-RU">
              <a:solidFill>
                <a:srgbClr val="003F2C"/>
              </a:solidFill>
              <a:latin typeface="Tahoma" pitchFamily="34" charset="0"/>
            </a:endParaRPr>
          </a:p>
          <a:p>
            <a:pPr eaLnBrk="1" hangingPunct="1"/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упражнения на развитие речевого дыхания</a:t>
            </a:r>
            <a:r>
              <a:rPr lang="ru-RU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>
                <a:solidFill>
                  <a:srgbClr val="003F2C"/>
                </a:solidFill>
                <a:latin typeface="Tahoma" pitchFamily="34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« Сдуй снежинку», « Бабочка, лети», «Забей гол», « Задуй свечу» и другие способствуют выработке сильной воздушной струи, правильному диафрагмальному дыханию.</a:t>
            </a:r>
          </a:p>
          <a:p>
            <a:pPr eaLnBrk="1" hangingPunct="1"/>
            <a:endParaRPr lang="ru-RU">
              <a:solidFill>
                <a:srgbClr val="003F2C"/>
              </a:solidFill>
              <a:latin typeface="Tahoma" pitchFamily="34" charset="0"/>
            </a:endParaRPr>
          </a:p>
          <a:p>
            <a:pPr eaLnBrk="1" hangingPunct="1"/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9. Выбор.</a:t>
            </a:r>
            <a:endParaRPr lang="ru-RU" sz="20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Это еще один прием – предоставляем возможность выбора ребенку. Осуществление возможности выбора порождает у него ощущение собственной значимости и самоценности. 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Картинки по запросу картинки упражнения для речевого дых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4122738"/>
            <a:ext cx="414337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900113" y="260350"/>
            <a:ext cx="7848600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10. Поручения.</a:t>
            </a:r>
            <a:endParaRPr lang="ru-RU" sz="20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Взрослый обращается к ребёнку с просьбой принести тот или иной предмет, игрушку, предварительно переставив его на недоступное для ребёнка место. В такой ситуации ребёнок вынужден обратиться к взрослому. Взрослый же стимулирует обращение ребёнка: «Что ты хочешь взять? Куклу? Как надо попросить? – Дай куклу… ».</a:t>
            </a:r>
          </a:p>
          <a:p>
            <a:pPr eaLnBrk="1" hangingPunct="1"/>
            <a:endParaRPr lang="ru-RU" b="1">
              <a:solidFill>
                <a:srgbClr val="003F2C"/>
              </a:solidFill>
              <a:latin typeface="Tahoma" pitchFamily="34" charset="0"/>
            </a:endParaRPr>
          </a:p>
          <a:p>
            <a:pPr eaLnBrk="1" hangingPunct="1"/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11. Опосредованное общение.</a:t>
            </a:r>
            <a:endParaRPr lang="ru-RU" sz="20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В процессе игр («День рождения», «Дочки-матери» и т.п.) или ухода за животными взрослый поощряет ребёнка к простейшим высказываниям: «Угости зайку чаем. На, Зайка, чашку, пей чай», «Уложи куклу в кровать. Спой ей песенку. Баю-бай, Катя, баю-бай».</a:t>
            </a:r>
          </a:p>
          <a:p>
            <a:pPr eaLnBrk="1" hangingPunct="1"/>
            <a:endParaRPr lang="ru-RU" b="1">
              <a:solidFill>
                <a:srgbClr val="003F2C"/>
              </a:solidFill>
              <a:latin typeface="Tahoma" pitchFamily="34" charset="0"/>
            </a:endParaRPr>
          </a:p>
          <a:p>
            <a:pPr eaLnBrk="1" hangingPunct="1"/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12. Продуктивные виды деятельности.</a:t>
            </a:r>
            <a:endParaRPr lang="ru-RU" sz="20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Рисование, лепка, аппликация, </a:t>
            </a:r>
          </a:p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конструирование (конструкторы ЛЕГО) </a:t>
            </a:r>
          </a:p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способствуют появлению речевой активности </a:t>
            </a:r>
          </a:p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ребёнка. </a:t>
            </a:r>
            <a:r>
              <a:rPr lang="ru-RU"/>
              <a:t/>
            </a:r>
            <a:br>
              <a:rPr lang="ru-RU"/>
            </a:br>
            <a:endParaRPr lang="ru-RU">
              <a:solidFill>
                <a:srgbClr val="003F2C"/>
              </a:solidFill>
              <a:latin typeface="Tahoma" pitchFamily="34" charset="0"/>
            </a:endParaRPr>
          </a:p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843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4725" y="4005263"/>
            <a:ext cx="26939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827088" y="333375"/>
            <a:ext cx="80295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13. Замещение.</a:t>
            </a:r>
            <a:endParaRPr lang="ru-RU" sz="20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Дети к трем годам способны представить себя самолетом, кошечкой, мишкой и т. д. Такая игровая форма развивает у ребенка способность анализировать свои действия, поступки, сочувствовать, сопереживать.</a:t>
            </a:r>
            <a:r>
              <a:rPr lang="ru-RU">
                <a:solidFill>
                  <a:srgbClr val="003F2C"/>
                </a:solidFill>
                <a:latin typeface="Tahoma" pitchFamily="34" charset="0"/>
              </a:rPr>
              <a:t> </a:t>
            </a:r>
          </a:p>
          <a:p>
            <a:pPr eaLnBrk="1" hangingPunct="1"/>
            <a:endParaRPr lang="ru-RU">
              <a:solidFill>
                <a:srgbClr val="003F2C"/>
              </a:solidFill>
              <a:latin typeface="Tahoma" pitchFamily="34" charset="0"/>
            </a:endParaRPr>
          </a:p>
          <a:p>
            <a:pPr eaLnBrk="1" hangingPunct="1"/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14. Музыкальные игры.</a:t>
            </a:r>
            <a:endParaRPr lang="ru-RU" sz="20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Шумовые инструменты, ритуальные игры «Каравай», «По кочкам» и др. стимулируют желание ребёнка двигаться, подпевать. Надо чаще предоставлять малышу возможность двигаться под разнообразную музыку, самостоятельно извлекать звуки из различных предметов.</a:t>
            </a:r>
          </a:p>
          <a:p>
            <a:pPr eaLnBrk="1" hangingPunct="1"/>
            <a:endParaRPr lang="ru-RU">
              <a:solidFill>
                <a:srgbClr val="003F2C"/>
              </a:solidFill>
              <a:latin typeface="Tahoma" pitchFamily="34" charset="0"/>
            </a:endParaRPr>
          </a:p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9459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2425" y="3357563"/>
            <a:ext cx="35210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042988" y="890588"/>
            <a:ext cx="7850187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15.Игры и упражнения с движениями кистей и пальцев рук</a:t>
            </a:r>
            <a:r>
              <a:rPr lang="ru-RU">
                <a:solidFill>
                  <a:srgbClr val="003F2C"/>
                </a:solidFill>
                <a:latin typeface="Tahoma" pitchFamily="34" charset="0"/>
              </a:rPr>
              <a:t> 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стимулируют процесс речевого развития ребенка, способствуют развитию двигательного центра мозга, отвечающего, в том числе и за развитие мелкой моторики рук. Чем больше мелких и сложных движений пальцами выполняет ребёнок, тем больше участков мозга включается в работу. Пальчиковые игры как прием работы с детьми во всех возрастных группа по развитию ручной умелости.</a:t>
            </a:r>
          </a:p>
          <a:p>
            <a:pPr eaLnBrk="1" hangingPunct="1"/>
            <a:endParaRPr lang="ru-RU">
              <a:solidFill>
                <a:srgbClr val="003F2C"/>
              </a:solidFill>
              <a:latin typeface="Tahoma" pitchFamily="34" charset="0"/>
            </a:endParaRPr>
          </a:p>
          <a:p>
            <a:pPr eaLnBrk="1" hangingPunct="1"/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ru-RU" sz="2000" b="1"/>
              <a:t> </a:t>
            </a:r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Игры с природным материалом</a:t>
            </a:r>
            <a:endParaRPr lang="ru-RU" sz="20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Пескотерапия</a:t>
            </a:r>
            <a:r>
              <a:rPr lang="ru-RU"/>
              <a:t> 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- это игра с песком как способ развития ребенка. Применение данного метода целесообразно в работе с детьми раннего и дошкольного возраста, поскольку игры с песком создают весьма благоприятные условия для формирования целенаправленного связного речевого высказывания и оздоровления организма в целом.</a:t>
            </a:r>
          </a:p>
          <a:p>
            <a:pPr eaLnBrk="1" hangingPunct="1"/>
            <a:r>
              <a:rPr lang="ru-RU"/>
              <a:t/>
            </a:r>
            <a:br>
              <a:rPr lang="ru-RU"/>
            </a:br>
            <a:endParaRPr lang="ru-RU">
              <a:solidFill>
                <a:srgbClr val="003F2C"/>
              </a:solidFill>
              <a:latin typeface="Tahoma" pitchFamily="34" charset="0"/>
            </a:endParaRPr>
          </a:p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900113" y="620713"/>
            <a:ext cx="799306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ru-RU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>
                <a:solidFill>
                  <a:srgbClr val="003F2C"/>
                </a:solidFill>
                <a:latin typeface="Tahoma" pitchFamily="34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К группе практических методов относится</a:t>
            </a:r>
            <a:r>
              <a:rPr lang="ru-RU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игровой прием</a:t>
            </a:r>
            <a:r>
              <a:rPr lang="ru-RU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Этот прием предусматривает использование разнообразных компонентов игровой деятельности в сочетании с другими приемами: вопросами, указаниями, объяснениями, пояснениями, показом и т.д. Игра и игровые приемы обеспечивают динамичность обучения, максимально удовлетворяют потребность маленького ребенка в самостоятельности: речевой и поведенческой. 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1507" name="Picture 2" descr="Картинки по запросу картинки для детей иг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146425"/>
            <a:ext cx="381635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4213" y="660400"/>
            <a:ext cx="7848600" cy="646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 eaLnBrk="1" hangingPunct="1">
              <a:defRPr/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Речевая деятельность ребенка зависит от того, как устроена игровая, предметно-развивающая среда его жизни, из каких игрушек, иллюстративного материала, оборудования и пособий она состоит, каков их развивающий потенциал, как они расположены, доступны ли для самостоятельной деятельности. </a:t>
            </a:r>
          </a:p>
          <a:p>
            <a:pPr algn="just" eaLnBrk="1" hangingPunct="1">
              <a:defRPr/>
            </a:pPr>
            <a:endParaRPr lang="ru-R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rgbClr val="008000"/>
                </a:solidFill>
                <a:latin typeface="Georgia" panose="02040502050405020303" pitchFamily="18" charset="0"/>
              </a:rPr>
              <a:t>пространство для речевого, игрового и сенсорного развития, которое включает в себя: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картинок с реалистичными изображениями животных, птиц, овощей, фруктов, посуды, одежды, мебели, игрушек;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парных картинок (предметные) для сравнения;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картинки (с различной тематикой, близкой ребенку – сказочной, социально-бытовой), крупного формата;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виды дидактических игр: лото, домино, мозаика, складные кубики с разрезными картинками;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звучащие игрушки, контрастные по тембру и характеру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звукоизвлечения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(колокольчики, барабан, резиновые пищалки, погремушки);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зеркалом – необходимый атрибут речевого развития детей.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</a:p>
          <a:p>
            <a:pPr eaLnBrk="1" hangingPunct="1">
              <a:defRPr/>
            </a:pPr>
            <a:r>
              <a:rPr lang="ru-RU" dirty="0">
                <a:latin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971550" y="260350"/>
            <a:ext cx="7561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речевого развития детей раннего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785813" y="1071563"/>
            <a:ext cx="9144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800">
              <a:ea typeface="Times New Roman" pitchFamily="18" charset="0"/>
              <a:cs typeface="Arial" charset="0"/>
            </a:endParaRPr>
          </a:p>
          <a:p>
            <a:endParaRPr lang="ru-RU" sz="2800">
              <a:ea typeface="Times New Roman" pitchFamily="18" charset="0"/>
              <a:cs typeface="Arial" charset="0"/>
            </a:endParaRPr>
          </a:p>
          <a:p>
            <a:endParaRPr lang="ru-RU" sz="2800">
              <a:ea typeface="Times New Roman" pitchFamily="18" charset="0"/>
              <a:cs typeface="Arial" charset="0"/>
            </a:endParaRPr>
          </a:p>
          <a:p>
            <a:endParaRPr lang="ru-RU" sz="2800">
              <a:ea typeface="Times New Roman" pitchFamily="18" charset="0"/>
              <a:cs typeface="Arial" charset="0"/>
            </a:endParaRPr>
          </a:p>
          <a:p>
            <a:endParaRPr lang="ru-RU" sz="2800">
              <a:ea typeface="Times New Roman" pitchFamily="18" charset="0"/>
              <a:cs typeface="Arial" charset="0"/>
            </a:endParaRPr>
          </a:p>
          <a:p>
            <a:endParaRPr lang="ru-RU" sz="2800">
              <a:ea typeface="Times New Roman" pitchFamily="18" charset="0"/>
              <a:cs typeface="Arial" charset="0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928688" y="928688"/>
            <a:ext cx="82153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cs typeface="Times New Roman" pitchFamily="18" charset="0"/>
              </a:rPr>
              <a:t>    </a:t>
            </a:r>
          </a:p>
          <a:p>
            <a:r>
              <a:rPr lang="ru-RU" sz="2800" b="1">
                <a:cs typeface="Times New Roman" pitchFamily="18" charset="0"/>
              </a:rPr>
              <a:t>  «Речь -  является выражением </a:t>
            </a:r>
          </a:p>
          <a:p>
            <a:r>
              <a:rPr lang="ru-RU" sz="2800" b="1">
                <a:cs typeface="Times New Roman" pitchFamily="18" charset="0"/>
              </a:rPr>
              <a:t>   наших мыслей, чувств и желаний…</a:t>
            </a:r>
            <a:endParaRPr lang="ru-RU" sz="2800">
              <a:cs typeface="Times New Roman" pitchFamily="18" charset="0"/>
            </a:endParaRPr>
          </a:p>
          <a:p>
            <a:r>
              <a:rPr lang="ru-RU" sz="2800" b="1">
                <a:cs typeface="Times New Roman" pitchFamily="18" charset="0"/>
              </a:rPr>
              <a:t>   Она, как ничто другое, доказывает, </a:t>
            </a:r>
          </a:p>
          <a:p>
            <a:r>
              <a:rPr lang="ru-RU" sz="2800" b="1">
                <a:cs typeface="Times New Roman" pitchFamily="18" charset="0"/>
              </a:rPr>
              <a:t>   что в жизни человека является силой»</a:t>
            </a:r>
          </a:p>
          <a:p>
            <a:endParaRPr lang="ru-RU" sz="2800" b="1">
              <a:cs typeface="Times New Roman" pitchFamily="18" charset="0"/>
            </a:endParaRPr>
          </a:p>
          <a:p>
            <a:r>
              <a:rPr lang="ru-RU" sz="2800" b="1">
                <a:cs typeface="Times New Roman" pitchFamily="18" charset="0"/>
              </a:rPr>
              <a:t>                                                 </a:t>
            </a:r>
            <a:r>
              <a:rPr lang="ru-RU" sz="2400" b="1">
                <a:cs typeface="Times New Roman" pitchFamily="18" charset="0"/>
              </a:rPr>
              <a:t>Макс Дессуар</a:t>
            </a:r>
          </a:p>
          <a:p>
            <a:r>
              <a:rPr lang="ru-RU" sz="2400" b="1">
                <a:cs typeface="Times New Roman" pitchFamily="18" charset="0"/>
              </a:rPr>
              <a:t>                                             (немецкий психолог</a:t>
            </a:r>
            <a:r>
              <a:rPr lang="ru-RU" sz="2800" b="1">
                <a:cs typeface="Times New Roman" pitchFamily="18" charset="0"/>
              </a:rPr>
              <a:t>)</a:t>
            </a:r>
            <a:r>
              <a:rPr lang="ru-RU" sz="2800"/>
              <a:t> </a:t>
            </a:r>
          </a:p>
        </p:txBody>
      </p:sp>
      <p:pic>
        <p:nvPicPr>
          <p:cNvPr id="23556" name="Picture 5" descr="C:\Users\Пользователь\Pictures\картинка\96322610_Children_Day_vector_wallpaper_016801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3571875"/>
            <a:ext cx="3286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258888" y="841375"/>
            <a:ext cx="6913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1" hangingPunct="1">
              <a:tabLst>
                <a:tab pos="457200" algn="l"/>
              </a:tabLst>
            </a:pPr>
            <a:endParaRPr lang="ru-RU"/>
          </a:p>
          <a:p>
            <a:pPr marL="342900" indent="-342900" algn="ctr">
              <a:tabLst>
                <a:tab pos="457200" algn="l"/>
              </a:tabLst>
            </a:pPr>
            <a:endParaRPr lang="ru-RU">
              <a:latin typeface="Calibri" pitchFamily="34" charset="0"/>
            </a:endParaRPr>
          </a:p>
        </p:txBody>
      </p:sp>
      <p:pic>
        <p:nvPicPr>
          <p:cNvPr id="6147" name="Picture 6" descr="Картинки по запросу картинки дети держатся за ру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519738"/>
            <a:ext cx="302418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882650" y="1628775"/>
            <a:ext cx="766603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>
                <a:solidFill>
                  <a:srgbClr val="003F2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повысить компетентность и успешность педагогов в развитии речи детей младшего дошкольного возраста; познакомить с современными методами и приемами стимулирования речевой деятельности у детей младшего дошкольного возраста.</a:t>
            </a:r>
          </a:p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6149" name="Picture 6" descr="Картинки по запросу картинки дети держатся за ру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888" y="5516563"/>
            <a:ext cx="31305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549275"/>
            <a:ext cx="8064500" cy="5232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развития активной речи детей на сегодняшний день является актуальной по ряду причин:</a:t>
            </a:r>
          </a:p>
          <a:p>
            <a:pPr eaLnBrk="1" hangingPunct="1">
              <a:defRPr/>
            </a:pPr>
            <a:endParaRPr lang="ru-RU" dirty="0">
              <a:solidFill>
                <a:srgbClr val="003F2C"/>
              </a:solidFill>
              <a:latin typeface="Tahoma" panose="020B060403050404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сензитивность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от 1 года до 3 лет к развитию речи;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постепенно становится важнейшим средством передачи ребенку общественного опыта, управления его деятельностью со стороны взрослых;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ухудшение здоровья детей может способствовать появлению речевых нарушений;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растет число детей, имеющих нарушения речи, связанные с отсутствием внимания к развитию устной речи со стороны как родителей, так и педагогов;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сужение объема «живого» общения родителей и детей;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глобальное снижение уровня речевой и познавательной культуры в обществе.</a:t>
            </a:r>
          </a:p>
          <a:p>
            <a:pPr eaLnBrk="1" hangingPunct="1">
              <a:defRPr/>
            </a:pPr>
            <a:r>
              <a:rPr lang="ru-RU" dirty="0">
                <a:latin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8195" name="Picture 6" descr="Картинки по запросу картинки дети держатся за ру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157788"/>
            <a:ext cx="4138612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28688" y="500063"/>
            <a:ext cx="7715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1" hangingPunct="1">
              <a:tabLst>
                <a:tab pos="457200" algn="l"/>
              </a:tabLst>
            </a:pPr>
            <a:endParaRPr lang="ru-RU"/>
          </a:p>
          <a:p>
            <a:pPr marL="342900" indent="-342900" algn="ctr">
              <a:tabLst>
                <a:tab pos="457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785813" y="5715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Взаимосвязь речевых и воспитательно-образовательных задач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928688" y="2000250"/>
            <a:ext cx="80010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r>
              <a:rPr lang="ru-RU" sz="2400"/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Формирование  словаря  и развитие связной речи на занятиях. 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Усвоение речевого материала на основе объектов художественного  творчества.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Развитие  диалогической речи во время совместной игровой деятельности.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Расширение представлений и речевых суждений  во время прогулок, наблюдений и экскурсий.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Использование речевого сопровождения в повседневной жизни в детском саду и дома.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Активизация  речи во время выполнения спортивных упражнений и игр.</a:t>
            </a:r>
          </a:p>
          <a:p>
            <a:pPr eaLnBrk="1" hangingPunct="1"/>
            <a:endParaRPr lang="ru-RU" sz="2400"/>
          </a:p>
        </p:txBody>
      </p:sp>
      <p:pic>
        <p:nvPicPr>
          <p:cNvPr id="9221" name="Picture 6" descr="Картинки по запросу картинки дети держатся за ру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402263"/>
            <a:ext cx="33845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Картинки по запросу картинки дети держатся за ру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5426075"/>
            <a:ext cx="33115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187450" y="333375"/>
            <a:ext cx="72009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Специальные методы и приёмы для стимуляции речевой активности и речевого общения направлены на:</a:t>
            </a:r>
            <a:endParaRPr lang="ru-RU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>
                <a:solidFill>
                  <a:srgbClr val="003F2C"/>
                </a:solidFill>
              </a:rPr>
              <a:t/>
            </a:r>
            <a:br>
              <a:rPr lang="ru-RU">
                <a:solidFill>
                  <a:srgbClr val="003F2C"/>
                </a:solidFill>
              </a:rPr>
            </a:br>
            <a:endParaRPr lang="ru-RU"/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769938" y="1533525"/>
            <a:ext cx="83899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формирование мотивационно-побудительного уровня речевой деятельности;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совершенствование способности к подражанию действиям (эхопраксии) взрослого, сверстников и речевому подражанию — эхолалии;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развитие психофизиологической основы речевой деятельности: разных видов восприятия, физиологического и речевого дыхания, артикуляционных навыков;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формирование внутреннего и внешнего лексикона (номинативного, предикативного, и атрибутивного), обеспечивающего минимальное общение;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формирование первоначальных навыков грамматического (морфологического и синтаксического) структурирования речевого высказывания;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формирование у ребёнка способности к созданию внутреннего плана, программы высказывания (по началу — примитивного);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профилактику возникновения вторичных речевых нарушений.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113" y="1628775"/>
            <a:ext cx="7704137" cy="5570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eaLnBrk="1" hangingPunct="1">
              <a:defRPr/>
            </a:pPr>
            <a:r>
              <a:rPr lang="ru-RU" sz="2000" b="1" i="1" dirty="0">
                <a:solidFill>
                  <a:srgbClr val="003F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методы:</a:t>
            </a:r>
            <a:r>
              <a:rPr lang="ru-RU" sz="2000" dirty="0">
                <a:solidFill>
                  <a:srgbClr val="003F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наблюдение за живыми объектами - кошкой, собакой, птицей и т.д.; наблюдения в природе; экскурсии на участок старшей группы, на огород, спортивную площадку дошкольного учреждения и т.д.; рассматривание игрушек, предметов и картин; изобразительная наглядность.</a:t>
            </a:r>
          </a:p>
          <a:p>
            <a:pPr marL="228600" eaLnBrk="1" hangingPunct="1">
              <a:defRPr/>
            </a:pPr>
            <a:endParaRPr lang="ru-RU" sz="2000" dirty="0">
              <a:solidFill>
                <a:srgbClr val="003F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eaLnBrk="1" hangingPunct="1">
              <a:defRPr/>
            </a:pPr>
            <a:r>
              <a:rPr lang="ru-RU" sz="2000" b="1" i="1" dirty="0">
                <a:solidFill>
                  <a:srgbClr val="003F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методы:</a:t>
            </a:r>
            <a:r>
              <a:rPr lang="ru-RU" sz="2000" dirty="0">
                <a:solidFill>
                  <a:srgbClr val="003F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дидактические игры и упражнения; пальчиковые игры; хороводные игры; игры–драматизации; инсценировки; игры – сюрпризы; игры с правилами.</a:t>
            </a:r>
          </a:p>
          <a:p>
            <a:pPr marL="228600" eaLnBrk="1" hangingPunct="1">
              <a:defRPr/>
            </a:pPr>
            <a:endParaRPr lang="ru-RU" sz="2000" dirty="0">
              <a:solidFill>
                <a:srgbClr val="003F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eaLnBrk="1" hangingPunct="1">
              <a:defRPr/>
            </a:pPr>
            <a:r>
              <a:rPr lang="ru-RU" sz="2000" b="1" i="1" dirty="0">
                <a:solidFill>
                  <a:srgbClr val="003F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методы</a:t>
            </a:r>
            <a:r>
              <a:rPr lang="ru-RU" sz="2000" dirty="0">
                <a:solidFill>
                  <a:srgbClr val="003F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чтение </a:t>
            </a:r>
            <a:r>
              <a:rPr lang="ru-RU" sz="2000" dirty="0" err="1">
                <a:solidFill>
                  <a:srgbClr val="003F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000" dirty="0">
                <a:solidFill>
                  <a:srgbClr val="003F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28600" eaLnBrk="1" hangingPunct="1">
              <a:defRPr/>
            </a:pPr>
            <a:r>
              <a:rPr lang="ru-RU" sz="2000" dirty="0">
                <a:solidFill>
                  <a:srgbClr val="003F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прибауток, стихов, сказок с </a:t>
            </a:r>
          </a:p>
          <a:p>
            <a:pPr marL="228600" eaLnBrk="1" hangingPunct="1">
              <a:defRPr/>
            </a:pPr>
            <a:r>
              <a:rPr lang="ru-RU" sz="2000" dirty="0">
                <a:solidFill>
                  <a:srgbClr val="003F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наглядности; </a:t>
            </a:r>
          </a:p>
          <a:p>
            <a:pPr marL="228600" eaLnBrk="1" hangingPunct="1">
              <a:defRPr/>
            </a:pPr>
            <a:r>
              <a:rPr lang="ru-RU" sz="2000" dirty="0">
                <a:solidFill>
                  <a:srgbClr val="003F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 рассказывание рассказов,</a:t>
            </a:r>
          </a:p>
          <a:p>
            <a:pPr marL="228600" eaLnBrk="1" hangingPunct="1">
              <a:defRPr/>
            </a:pPr>
            <a:r>
              <a:rPr lang="ru-RU" sz="2000" dirty="0">
                <a:solidFill>
                  <a:srgbClr val="003F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заучивание стихотворений с </a:t>
            </a:r>
          </a:p>
          <a:p>
            <a:pPr marL="228600" eaLnBrk="1" hangingPunct="1">
              <a:defRPr/>
            </a:pPr>
            <a:r>
              <a:rPr lang="ru-RU" sz="2000" dirty="0">
                <a:solidFill>
                  <a:srgbClr val="003F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наглядности.</a:t>
            </a:r>
          </a:p>
          <a:p>
            <a:pPr eaLnBrk="1" hangingPunct="1">
              <a:defRPr/>
            </a:pPr>
            <a:r>
              <a:rPr lang="ru-RU" dirty="0">
                <a:latin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900113" y="620713"/>
            <a:ext cx="82248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Методы стимулирования речевой деятельности детей младшего дошкольного возраста:</a:t>
            </a:r>
          </a:p>
        </p:txBody>
      </p:sp>
      <p:pic>
        <p:nvPicPr>
          <p:cNvPr id="12292" name="Picture 2" descr="Картинки по запросу картинки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437063"/>
            <a:ext cx="2543175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688" y="358775"/>
            <a:ext cx="7704137" cy="6648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стимулирования речевой деятельности детей младшего дошкольного возраста:</a:t>
            </a:r>
          </a:p>
          <a:p>
            <a:pPr eaLnBrk="1" hangingPunct="1"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Диалог-образец.</a:t>
            </a:r>
          </a:p>
          <a:p>
            <a:pPr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Разговор с самим собой.</a:t>
            </a:r>
          </a:p>
          <a:p>
            <a:pPr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Параллельный разговор.</a:t>
            </a:r>
          </a:p>
          <a:p>
            <a:pPr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Провокация, или искусственное непонимание ребёнка.</a:t>
            </a:r>
          </a:p>
          <a:p>
            <a:pPr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Распространение.</a:t>
            </a:r>
          </a:p>
          <a:p>
            <a:pPr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малых форм фольклора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Звукоподражание.</a:t>
            </a:r>
          </a:p>
          <a:p>
            <a:pPr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развитие речевого дыхания.</a:t>
            </a:r>
          </a:p>
          <a:p>
            <a:pPr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Выбор.</a:t>
            </a:r>
          </a:p>
          <a:p>
            <a:pPr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Поручения.</a:t>
            </a:r>
          </a:p>
          <a:p>
            <a:pPr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Опосредованное общение.</a:t>
            </a:r>
          </a:p>
          <a:p>
            <a:pPr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 Продуктивные виды деятельности.</a:t>
            </a:r>
          </a:p>
          <a:p>
            <a:pPr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Замещение.</a:t>
            </a:r>
          </a:p>
          <a:p>
            <a:pPr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Музыкальные игры.</a:t>
            </a:r>
          </a:p>
          <a:p>
            <a:pPr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15.Игры и упражнения с движениями кистей и пальцев рук.</a:t>
            </a:r>
          </a:p>
          <a:p>
            <a:pPr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природным материалом</a:t>
            </a:r>
          </a:p>
          <a:p>
            <a:pPr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Игровой прием.</a:t>
            </a:r>
          </a:p>
          <a:p>
            <a:pPr eaLnBrk="1" hangingPunct="1">
              <a:defRPr/>
            </a:pPr>
            <a:endParaRPr lang="ru-RU" b="1" dirty="0">
              <a:solidFill>
                <a:srgbClr val="003F2C"/>
              </a:solidFill>
              <a:latin typeface="Tahoma" panose="020B0604030504040204" pitchFamily="34" charset="0"/>
            </a:endParaRPr>
          </a:p>
          <a:p>
            <a:pPr eaLnBrk="1" hangingPunct="1">
              <a:defRPr/>
            </a:pPr>
            <a:endParaRPr lang="ru-RU" b="1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3315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708275"/>
            <a:ext cx="2668587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187450" y="1341438"/>
            <a:ext cx="72009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>
                <a:solidFill>
                  <a:srgbClr val="008000"/>
                </a:solidFill>
                <a:latin typeface="Tahoma" pitchFamily="34" charset="0"/>
              </a:rPr>
              <a:t>1. Диалог-образец.</a:t>
            </a:r>
            <a:endParaRPr lang="ru-RU">
              <a:solidFill>
                <a:srgbClr val="008000"/>
              </a:solidFill>
              <a:latin typeface="Tahoma" pitchFamily="34" charset="0"/>
            </a:endParaRPr>
          </a:p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Речь взрослого в общении с ребёнком имеет ярко выраженную диалогическую структуру, где центральное место принадлежит вопросу взрослого к ребёнку, на который он сам же и даёт ответ.</a:t>
            </a:r>
          </a:p>
          <a:p>
            <a:pPr eaLnBrk="1" hangingPunct="1"/>
            <a:endParaRPr lang="ru-RU">
              <a:solidFill>
                <a:srgbClr val="003F2C"/>
              </a:solidFill>
              <a:latin typeface="Tahoma" pitchFamily="34" charset="0"/>
            </a:endParaRPr>
          </a:p>
          <a:p>
            <a:pPr eaLnBrk="1" hangingPunct="1"/>
            <a:r>
              <a:rPr lang="ru-RU" b="1">
                <a:solidFill>
                  <a:srgbClr val="008000"/>
                </a:solidFill>
              </a:rPr>
              <a:t>2. Разговор с самим собой.</a:t>
            </a:r>
            <a:endParaRPr lang="ru-RU">
              <a:solidFill>
                <a:srgbClr val="008000"/>
              </a:solidFill>
            </a:endParaRPr>
          </a:p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Взрослый проговаривает вслух, что он видит или слышит. При этом ребёнок находится рядом. «Где платье?», «Вот платье», «Платье на стуле», «Платье красивое», «Таня наденет платье» и т.п. 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 descr="Картинки по запросу картинка для детского са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4005263"/>
            <a:ext cx="31051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827088" y="466725"/>
            <a:ext cx="7416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Приемы стимулирования речевой деятельности детей младшего дошкольного возраста: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827088" y="404813"/>
            <a:ext cx="78486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Параллельный разговор.</a:t>
            </a:r>
            <a:endParaRPr lang="ru-RU" sz="20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описываются все действия ребенка: что он видит, слышит, трогает. Используя «параллельный разговор», мы как бы подсказываем ребенку слова, выражающие его опыт, слова которые впоследствии он начнет использовать самостоятельно.</a:t>
            </a:r>
          </a:p>
          <a:p>
            <a:pPr eaLnBrk="1" hangingPunct="1"/>
            <a:endParaRPr lang="ru-RU">
              <a:solidFill>
                <a:srgbClr val="003F2C"/>
              </a:solidFill>
              <a:latin typeface="Tahoma" pitchFamily="34" charset="0"/>
            </a:endParaRPr>
          </a:p>
          <a:p>
            <a:pPr eaLnBrk="1" hangingPunct="1"/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4. Провокация, или искусственное непонимание ребёнка.</a:t>
            </a:r>
            <a:endParaRPr lang="ru-RU" sz="20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Этот прием помогает ребенку освоить ситуативную речь и состоит в том, что мы не спешим проявить свою понятливость, а временно становимся «глухими», непонимающими.</a:t>
            </a:r>
          </a:p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5363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573463"/>
            <a:ext cx="4572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1006</Words>
  <Application>Microsoft Office PowerPoint</Application>
  <PresentationFormat>Экран (4:3)</PresentationFormat>
  <Paragraphs>142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Monotype Corsiva</vt:lpstr>
      <vt:lpstr>Tahoma</vt:lpstr>
      <vt:lpstr>Georgia</vt:lpstr>
      <vt:lpstr>Тема Office</vt:lpstr>
      <vt:lpstr>Государственное бюджетное общеобразовательное учреждение Самарской области средняя общеобразовательная школа № 3 имени З. А. Космодемьянской города Новокуйбышевска городского округа Новокуйбышевск Самарской области структурное подразделение «Детский сад «Незабудка»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User</cp:lastModifiedBy>
  <cp:revision>44</cp:revision>
  <dcterms:created xsi:type="dcterms:W3CDTF">2011-08-02T23:19:04Z</dcterms:created>
  <dcterms:modified xsi:type="dcterms:W3CDTF">2019-10-07T08:29:29Z</dcterms:modified>
</cp:coreProperties>
</file>