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descr="kollazh-zima-snezhinka-otkrytka.jpg"/>
          <p:cNvPicPr>
            <a:picLocks noChangeAspect="1"/>
          </p:cNvPicPr>
          <p:nvPr/>
        </p:nvPicPr>
        <p:blipFill>
          <a:blip r:embed="rId2" cstate="print"/>
          <a:stretch>
            <a:fillRect/>
          </a:stretch>
        </p:blipFill>
        <p:spPr>
          <a:xfrm>
            <a:off x="0" y="0"/>
            <a:ext cx="9144000" cy="6858000"/>
          </a:xfrm>
          <a:prstGeom prst="rect">
            <a:avLst/>
          </a:prstGeom>
        </p:spPr>
      </p:pic>
      <p:sp>
        <p:nvSpPr>
          <p:cNvPr id="6" name="Скругленный прямоугольник 5"/>
          <p:cNvSpPr/>
          <p:nvPr/>
        </p:nvSpPr>
        <p:spPr>
          <a:xfrm>
            <a:off x="1691680" y="404664"/>
            <a:ext cx="5688632"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475656" y="188640"/>
            <a:ext cx="6120680" cy="861774"/>
          </a:xfrm>
          <a:prstGeom prst="rect">
            <a:avLst/>
          </a:prstGeom>
        </p:spPr>
        <p:txBody>
          <a:bodyPr wrap="square">
            <a:spAutoFit/>
          </a:bodyPr>
          <a:lstStyle/>
          <a:p>
            <a:pPr lvl="0" algn="ctr" fontAlgn="base">
              <a:spcBef>
                <a:spcPct val="0"/>
              </a:spcBef>
              <a:spcAft>
                <a:spcPct val="0"/>
              </a:spcAft>
            </a:pPr>
            <a:r>
              <a:rPr lang="ru-RU" sz="1000" b="1" dirty="0" smtClean="0">
                <a:latin typeface="Times New Roman" pitchFamily="18" charset="0"/>
                <a:ea typeface="Calibri" pitchFamily="34" charset="0"/>
                <a:cs typeface="Times New Roman" pitchFamily="18" charset="0"/>
              </a:rPr>
              <a:t>ГОСУДАРСТВЕННОЕ БЮДЖЕТНОЕ ОБЩЕОБРАЗОВАТЕЛЬНОЕ УЧРЕЖДЕНИЕ</a:t>
            </a:r>
            <a:endParaRPr lang="ru-RU" sz="1000" dirty="0" smtClean="0">
              <a:latin typeface="Times New Roman" pitchFamily="18" charset="0"/>
              <a:cs typeface="Times New Roman" pitchFamily="18" charset="0"/>
            </a:endParaRPr>
          </a:p>
          <a:p>
            <a:pPr lvl="0" algn="ctr" eaLnBrk="0" fontAlgn="base" hangingPunct="0">
              <a:spcBef>
                <a:spcPct val="0"/>
              </a:spcBef>
              <a:spcAft>
                <a:spcPct val="0"/>
              </a:spcAft>
            </a:pPr>
            <a:r>
              <a:rPr lang="ru-RU" sz="1000" b="1" dirty="0" smtClean="0">
                <a:latin typeface="Times New Roman" pitchFamily="18" charset="0"/>
                <a:ea typeface="Calibri" pitchFamily="34" charset="0"/>
                <a:cs typeface="Times New Roman" pitchFamily="18" charset="0"/>
              </a:rPr>
              <a:t>САМАРСКОЙ ОБЛАСТИ СРЕДНЯЯ ОБЩЕОБРАЗОВАТЕЛЬНАЯ ШКОЛА № 3 ИМЕНИ З.А.КОСМОДЕМЬЯНСКОЙ ГОРОДА НОВОКУЙБЫШЕВСКА ГОРОДСКОГО ОКРУГА НОВОКУЙБЫШЕВСК САМАРСКОЙ ОБЛАСТИ (ГБОУ СОШ № 3 г. НОВОКУЙБЫШЕВСКА)</a:t>
            </a:r>
          </a:p>
          <a:p>
            <a:pPr lvl="0" algn="ctr" eaLnBrk="0" fontAlgn="base" hangingPunct="0">
              <a:spcBef>
                <a:spcPct val="0"/>
              </a:spcBef>
              <a:spcAft>
                <a:spcPct val="0"/>
              </a:spcAft>
            </a:pPr>
            <a:r>
              <a:rPr lang="ru-RU" sz="1000" b="1" dirty="0" smtClean="0">
                <a:latin typeface="Times New Roman" pitchFamily="18" charset="0"/>
                <a:cs typeface="Times New Roman" pitchFamily="18" charset="0"/>
              </a:rPr>
              <a:t>СТРУКТУРНОЕ ПОДРАЗДЕЛЕНИЕ «ДЕТСКИЙ САД «ЯГОДКА»</a:t>
            </a:r>
            <a:endParaRPr lang="ru-RU" sz="1000" dirty="0" smtClean="0">
              <a:latin typeface="Times New Roman" pitchFamily="18" charset="0"/>
              <a:cs typeface="Times New Roman" pitchFamily="18" charset="0"/>
            </a:endParaRPr>
          </a:p>
        </p:txBody>
      </p:sp>
      <p:sp>
        <p:nvSpPr>
          <p:cNvPr id="8" name="Прямоугольник 7"/>
          <p:cNvSpPr/>
          <p:nvPr/>
        </p:nvSpPr>
        <p:spPr>
          <a:xfrm>
            <a:off x="2286000" y="2420888"/>
            <a:ext cx="4572000" cy="1077218"/>
          </a:xfrm>
          <a:prstGeom prst="rect">
            <a:avLst/>
          </a:prstGeom>
        </p:spPr>
        <p:txBody>
          <a:bodyPr wrap="square">
            <a:spAutoFit/>
          </a:bodyPr>
          <a:lstStyle/>
          <a:p>
            <a:pPr lvl="0" algn="ctr" eaLnBrk="0" fontAlgn="base" hangingPunct="0">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 </a:t>
            </a:r>
            <a:r>
              <a:rPr lang="ru-RU" sz="2000" b="1" dirty="0" smtClean="0">
                <a:solidFill>
                  <a:srgbClr val="000000"/>
                </a:solidFill>
                <a:latin typeface="Times New Roman" pitchFamily="18" charset="0"/>
                <a:ea typeface="Times New Roman" pitchFamily="18" charset="0"/>
                <a:cs typeface="Times New Roman" pitchFamily="18" charset="0"/>
              </a:rPr>
              <a:t>Новогоднее оформление холла ДОУ на тему:</a:t>
            </a:r>
          </a:p>
          <a:p>
            <a:pPr lvl="0" algn="ctr" eaLnBrk="0" fontAlgn="base" hangingPunct="0">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 </a:t>
            </a:r>
            <a:r>
              <a:rPr lang="ru-RU" sz="2400" b="1" dirty="0" smtClean="0">
                <a:solidFill>
                  <a:srgbClr val="000000"/>
                </a:solidFill>
                <a:latin typeface="Times New Roman" pitchFamily="18" charset="0"/>
                <a:ea typeface="Times New Roman" pitchFamily="18" charset="0"/>
                <a:cs typeface="Times New Roman" pitchFamily="18" charset="0"/>
              </a:rPr>
              <a:t>«Зимняя история»</a:t>
            </a:r>
            <a:endParaRPr lang="ru-RU" sz="2400" dirty="0" smtClean="0">
              <a:solidFill>
                <a:srgbClr val="000000"/>
              </a:solidFill>
              <a:latin typeface="Times New Roman" pitchFamily="18" charset="0"/>
              <a:ea typeface="Times New Roman" pitchFamily="18" charset="0"/>
              <a:cs typeface="Times New Roman" pitchFamily="18" charset="0"/>
            </a:endParaRPr>
          </a:p>
        </p:txBody>
      </p:sp>
      <p:sp>
        <p:nvSpPr>
          <p:cNvPr id="9" name="Прямоугольник 8"/>
          <p:cNvSpPr/>
          <p:nvPr/>
        </p:nvSpPr>
        <p:spPr>
          <a:xfrm rot="10800000" flipV="1">
            <a:off x="3347864" y="6130471"/>
            <a:ext cx="2808312" cy="646331"/>
          </a:xfrm>
          <a:prstGeom prst="rect">
            <a:avLst/>
          </a:prstGeom>
        </p:spPr>
        <p:txBody>
          <a:bodyPr wrap="square">
            <a:spAutoFit/>
          </a:bodyPr>
          <a:lstStyle/>
          <a:p>
            <a:pPr lvl="0" algn="ctr"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Новокуйбышевск</a:t>
            </a:r>
            <a:endParaRPr lang="ru-RU" sz="1000" dirty="0" smtClean="0">
              <a:latin typeface="Times New Roman" pitchFamily="18" charset="0"/>
              <a:cs typeface="Times New Roman" pitchFamily="18" charset="0"/>
            </a:endParaRPr>
          </a:p>
          <a:p>
            <a:pPr lvl="0" algn="ctr"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2021г</a:t>
            </a:r>
            <a:endParaRPr lang="ru-RU" sz="2400" dirty="0" smtClean="0">
              <a:latin typeface="Times New Roman" pitchFamily="18" charset="0"/>
              <a:cs typeface="Times New Roman" pitchFamily="18" charset="0"/>
            </a:endParaRPr>
          </a:p>
        </p:txBody>
      </p:sp>
      <p:sp>
        <p:nvSpPr>
          <p:cNvPr id="11" name="Прямоугольник 10"/>
          <p:cNvSpPr/>
          <p:nvPr/>
        </p:nvSpPr>
        <p:spPr>
          <a:xfrm rot="10800000" flipV="1">
            <a:off x="6444208" y="5023991"/>
            <a:ext cx="2088232" cy="923330"/>
          </a:xfrm>
          <a:prstGeom prst="rect">
            <a:avLst/>
          </a:prstGeom>
        </p:spPr>
        <p:txBody>
          <a:bodyPr wrap="square">
            <a:spAutoFit/>
          </a:bodyPr>
          <a:lstStyle/>
          <a:p>
            <a:pPr lvl="0" algn="ctr" fontAlgn="base">
              <a:spcBef>
                <a:spcPct val="0"/>
              </a:spcBef>
              <a:spcAft>
                <a:spcPct val="0"/>
              </a:spcAft>
            </a:pPr>
            <a:r>
              <a:rPr lang="ru-RU" b="1" dirty="0" smtClean="0">
                <a:solidFill>
                  <a:srgbClr val="000000"/>
                </a:solidFill>
                <a:latin typeface="Times New Roman" pitchFamily="18" charset="0"/>
                <a:cs typeface="Times New Roman" pitchFamily="18" charset="0"/>
              </a:rPr>
              <a:t>Выполнила:</a:t>
            </a:r>
          </a:p>
          <a:p>
            <a:pPr lvl="0" algn="ctr" fontAlgn="base">
              <a:spcBef>
                <a:spcPct val="0"/>
              </a:spcBef>
              <a:spcAft>
                <a:spcPct val="0"/>
              </a:spcAft>
            </a:pPr>
            <a:r>
              <a:rPr lang="ru-RU" dirty="0" smtClean="0">
                <a:solidFill>
                  <a:srgbClr val="000000"/>
                </a:solidFill>
                <a:latin typeface="Times New Roman" pitchFamily="18" charset="0"/>
                <a:cs typeface="Times New Roman" pitchFamily="18" charset="0"/>
              </a:rPr>
              <a:t>Воспитатель </a:t>
            </a:r>
            <a:r>
              <a:rPr lang="ru-RU" dirty="0" err="1" smtClean="0">
                <a:solidFill>
                  <a:srgbClr val="000000"/>
                </a:solidFill>
                <a:latin typeface="Times New Roman" pitchFamily="18" charset="0"/>
                <a:cs typeface="Times New Roman" pitchFamily="18" charset="0"/>
              </a:rPr>
              <a:t>Савран</a:t>
            </a:r>
            <a:r>
              <a:rPr lang="ru-RU" dirty="0" smtClean="0">
                <a:solidFill>
                  <a:srgbClr val="000000"/>
                </a:solidFill>
                <a:latin typeface="Times New Roman" pitchFamily="18" charset="0"/>
                <a:cs typeface="Times New Roman" pitchFamily="18" charset="0"/>
              </a:rPr>
              <a:t> Е. А.</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0"/>
            <a:ext cx="9144000" cy="6857999"/>
          </a:xfrm>
          <a:prstGeom prst="rect">
            <a:avLst/>
          </a:prstGeom>
        </p:spPr>
      </p:pic>
      <p:sp>
        <p:nvSpPr>
          <p:cNvPr id="5" name="Прямоугольник 4"/>
          <p:cNvSpPr/>
          <p:nvPr/>
        </p:nvSpPr>
        <p:spPr>
          <a:xfrm>
            <a:off x="1907704" y="2348880"/>
            <a:ext cx="5328592" cy="707886"/>
          </a:xfrm>
          <a:prstGeom prst="rect">
            <a:avLst/>
          </a:prstGeom>
        </p:spPr>
        <p:txBody>
          <a:bodyPr wrap="square">
            <a:spAutoFit/>
          </a:bodyPr>
          <a:lstStyle/>
          <a:p>
            <a:pPr lvl="0" algn="ctr" fontAlgn="base">
              <a:spcBef>
                <a:spcPct val="0"/>
              </a:spcBef>
              <a:spcAft>
                <a:spcPct val="0"/>
              </a:spcAft>
            </a:pPr>
            <a:r>
              <a:rPr lang="ru-RU" sz="4000" b="1" dirty="0" smtClean="0">
                <a:solidFill>
                  <a:srgbClr val="002060"/>
                </a:solidFill>
                <a:latin typeface="Times New Roman" pitchFamily="18" charset="0"/>
                <a:ea typeface="Times New Roman" pitchFamily="18" charset="0"/>
                <a:cs typeface="Times New Roman" pitchFamily="18" charset="0"/>
              </a:rPr>
              <a:t>Спасибо за внимание!</a:t>
            </a:r>
            <a:endParaRPr lang="ru-RU" sz="4000" dirty="0" smtClean="0">
              <a:solidFill>
                <a:srgbClr val="00206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0"/>
            <a:ext cx="9144000" cy="6857999"/>
          </a:xfrm>
          <a:prstGeom prst="rect">
            <a:avLst/>
          </a:prstGeom>
        </p:spPr>
      </p:pic>
      <p:pic>
        <p:nvPicPr>
          <p:cNvPr id="5" name="Рисунок 4" descr="2020-12-23 14-03-20 (1).JPG"/>
          <p:cNvPicPr>
            <a:picLocks noChangeAspect="1"/>
          </p:cNvPicPr>
          <p:nvPr/>
        </p:nvPicPr>
        <p:blipFill>
          <a:blip r:embed="rId3" cstate="print"/>
          <a:stretch>
            <a:fillRect/>
          </a:stretch>
        </p:blipFill>
        <p:spPr>
          <a:xfrm>
            <a:off x="323528" y="595858"/>
            <a:ext cx="8496944" cy="57134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0"/>
            <a:ext cx="9144000" cy="6857999"/>
          </a:xfrm>
          <a:prstGeom prst="rect">
            <a:avLst/>
          </a:prstGeom>
        </p:spPr>
      </p:pic>
      <p:pic>
        <p:nvPicPr>
          <p:cNvPr id="5" name="Рисунок 4" descr="2020-12-23 14-04-14.JPG"/>
          <p:cNvPicPr>
            <a:picLocks noChangeAspect="1"/>
          </p:cNvPicPr>
          <p:nvPr/>
        </p:nvPicPr>
        <p:blipFill>
          <a:blip r:embed="rId3" cstate="print"/>
          <a:stretch>
            <a:fillRect/>
          </a:stretch>
        </p:blipFill>
        <p:spPr>
          <a:xfrm>
            <a:off x="2771800" y="3573016"/>
            <a:ext cx="5760640" cy="3125640"/>
          </a:xfrm>
          <a:prstGeom prst="rect">
            <a:avLst/>
          </a:prstGeom>
        </p:spPr>
      </p:pic>
      <p:pic>
        <p:nvPicPr>
          <p:cNvPr id="6" name="Рисунок 5" descr="2020-12-23 14-04-07 (1).JPG"/>
          <p:cNvPicPr>
            <a:picLocks noChangeAspect="1"/>
          </p:cNvPicPr>
          <p:nvPr/>
        </p:nvPicPr>
        <p:blipFill>
          <a:blip r:embed="rId4" cstate="print"/>
          <a:stretch>
            <a:fillRect/>
          </a:stretch>
        </p:blipFill>
        <p:spPr>
          <a:xfrm>
            <a:off x="539552" y="188640"/>
            <a:ext cx="6048672" cy="32068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1"/>
            <a:ext cx="9144000" cy="6857999"/>
          </a:xfrm>
          <a:prstGeom prst="rect">
            <a:avLst/>
          </a:prstGeom>
        </p:spPr>
      </p:pic>
      <p:pic>
        <p:nvPicPr>
          <p:cNvPr id="6" name="Рисунок 5" descr="2020-12-23 14-03-43 (2).JPG"/>
          <p:cNvPicPr>
            <a:picLocks noChangeAspect="1"/>
          </p:cNvPicPr>
          <p:nvPr/>
        </p:nvPicPr>
        <p:blipFill>
          <a:blip r:embed="rId3" cstate="print"/>
          <a:stretch>
            <a:fillRect/>
          </a:stretch>
        </p:blipFill>
        <p:spPr>
          <a:xfrm>
            <a:off x="4860032" y="404664"/>
            <a:ext cx="3600400" cy="6120680"/>
          </a:xfrm>
          <a:prstGeom prst="rect">
            <a:avLst/>
          </a:prstGeom>
        </p:spPr>
      </p:pic>
      <p:pic>
        <p:nvPicPr>
          <p:cNvPr id="8" name="Рисунок 7" descr="2020-12-23 14-03-59 (2).JPG"/>
          <p:cNvPicPr>
            <a:picLocks noChangeAspect="1"/>
          </p:cNvPicPr>
          <p:nvPr/>
        </p:nvPicPr>
        <p:blipFill>
          <a:blip r:embed="rId4" cstate="print"/>
          <a:stretch>
            <a:fillRect/>
          </a:stretch>
        </p:blipFill>
        <p:spPr>
          <a:xfrm>
            <a:off x="611560" y="404664"/>
            <a:ext cx="3434946" cy="6093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1"/>
            <a:ext cx="9144000" cy="6857999"/>
          </a:xfrm>
          <a:prstGeom prst="rect">
            <a:avLst/>
          </a:prstGeom>
        </p:spPr>
      </p:pic>
      <p:pic>
        <p:nvPicPr>
          <p:cNvPr id="5" name="Рисунок 4" descr="2020-12-23 11-16-50_1609351852556 (1).JPG"/>
          <p:cNvPicPr>
            <a:picLocks noChangeAspect="1"/>
          </p:cNvPicPr>
          <p:nvPr/>
        </p:nvPicPr>
        <p:blipFill>
          <a:blip r:embed="rId3" cstate="print"/>
          <a:stretch>
            <a:fillRect/>
          </a:stretch>
        </p:blipFill>
        <p:spPr>
          <a:xfrm>
            <a:off x="4283968" y="332656"/>
            <a:ext cx="4596359" cy="6237312"/>
          </a:xfrm>
          <a:prstGeom prst="rect">
            <a:avLst/>
          </a:prstGeom>
        </p:spPr>
      </p:pic>
      <p:sp>
        <p:nvSpPr>
          <p:cNvPr id="6" name="Прямоугольник 5"/>
          <p:cNvSpPr/>
          <p:nvPr/>
        </p:nvSpPr>
        <p:spPr>
          <a:xfrm>
            <a:off x="395536" y="332656"/>
            <a:ext cx="3456384" cy="6048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45" name="Rectangle 1"/>
          <p:cNvSpPr>
            <a:spLocks noChangeArrowheads="1"/>
          </p:cNvSpPr>
          <p:nvPr/>
        </p:nvSpPr>
        <p:spPr bwMode="auto">
          <a:xfrm>
            <a:off x="323528" y="576840"/>
            <a:ext cx="36724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Однажды, в зимнюю новогоднюю пору  Дед Мороз собрался на главную Новогоднюю елку. Там его уже ждали ребята. Но ребята не простые, а творческие, смелые, умелые, отзывчивые, спортивные. Каждый из них приготовил для Деда Мороза интересное стихотворение и готов был порадовать своими достижениями за год. К этой главной новогодней елке Дед Мороз готовился заранее. Своими подарками он хотел не угодить детям, а удивить и подарить каждому из ребят ту игрушку, которую он заслужил. Игрушек набралось очень много,  Дед Мороз постарался. Он решил взять с собой в помощники своих верных друзей </a:t>
            </a:r>
            <a:r>
              <a:rPr kumimoji="0" lang="ru-RU"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 снеговиков. Когда все приготовления были завершены, они отправились в путь.</a:t>
            </a:r>
            <a:endParaRPr kumimoji="0" lang="ru-RU"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Effect transition="in" filter="fade">
                                      <p:cBhvr>
                                        <p:cTn id="14" dur="1000"/>
                                        <p:tgtEl>
                                          <p:spTgt spid="6145"/>
                                        </p:tgtEl>
                                      </p:cBhvr>
                                    </p:animEffect>
                                    <p:anim calcmode="lin" valueType="num">
                                      <p:cBhvr>
                                        <p:cTn id="15" dur="1000" fill="hold"/>
                                        <p:tgtEl>
                                          <p:spTgt spid="6145"/>
                                        </p:tgtEl>
                                        <p:attrNameLst>
                                          <p:attrName>ppt_x</p:attrName>
                                        </p:attrNameLst>
                                      </p:cBhvr>
                                      <p:tavLst>
                                        <p:tav tm="0">
                                          <p:val>
                                            <p:strVal val="#ppt_x"/>
                                          </p:val>
                                        </p:tav>
                                        <p:tav tm="100000">
                                          <p:val>
                                            <p:strVal val="#ppt_x"/>
                                          </p:val>
                                        </p:tav>
                                      </p:tavLst>
                                    </p:anim>
                                    <p:anim calcmode="lin" valueType="num">
                                      <p:cBhvr>
                                        <p:cTn id="16" dur="1000" fill="hold"/>
                                        <p:tgtEl>
                                          <p:spTgt spid="6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0"/>
            <a:ext cx="9144000" cy="6857999"/>
          </a:xfrm>
          <a:prstGeom prst="rect">
            <a:avLst/>
          </a:prstGeom>
        </p:spPr>
      </p:pic>
      <p:pic>
        <p:nvPicPr>
          <p:cNvPr id="6" name="Рисунок 5" descr="2020-12-23 11-16-58_1609351850229.JPG"/>
          <p:cNvPicPr>
            <a:picLocks noChangeAspect="1"/>
          </p:cNvPicPr>
          <p:nvPr/>
        </p:nvPicPr>
        <p:blipFill>
          <a:blip r:embed="rId3" cstate="print"/>
          <a:stretch>
            <a:fillRect/>
          </a:stretch>
        </p:blipFill>
        <p:spPr>
          <a:xfrm>
            <a:off x="4283968" y="260648"/>
            <a:ext cx="4591711" cy="6381328"/>
          </a:xfrm>
          <a:prstGeom prst="rect">
            <a:avLst/>
          </a:prstGeom>
        </p:spPr>
      </p:pic>
      <p:sp>
        <p:nvSpPr>
          <p:cNvPr id="5121" name="Rectangle 1"/>
          <p:cNvSpPr>
            <a:spLocks noChangeArrowheads="1"/>
          </p:cNvSpPr>
          <p:nvPr/>
        </p:nvSpPr>
        <p:spPr bwMode="auto">
          <a:xfrm>
            <a:off x="395536" y="1026235"/>
            <a:ext cx="367240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Путь был далекий. Но вдруг в пути неожиданно началась сильная вьюга. Ничего не было видно вокруг. Снег переметало из стороны в сторону. Из-за больших сугробов очень сложно было передвигаться вперед. Идти было дальше невозможно. Дед Мороз переживал, что вовремя не окажется на елке. Он почти уже отчаялся, но снеговики заметили вдалеке чуть уловимый глазу огонек. Они стали двигаться в направлении его и оказались около жилого домика лесника. Лесник впустил их на время бушующей вьюги и решил помочь Деду Морозу</a:t>
            </a:r>
            <a:r>
              <a:rPr kumimoji="0" lang="ru-RU" b="1"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8bd80011bd3e9a03b1a2913b56ebc19f.gif"/>
          <p:cNvPicPr>
            <a:picLocks noChangeAspect="1"/>
          </p:cNvPicPr>
          <p:nvPr/>
        </p:nvPicPr>
        <p:blipFill>
          <a:blip r:embed="rId4" cstate="print"/>
          <a:stretch>
            <a:fillRect/>
          </a:stretch>
        </p:blipFill>
        <p:spPr>
          <a:xfrm>
            <a:off x="0" y="1251992"/>
            <a:ext cx="9144000" cy="4354016"/>
          </a:xfrm>
          <a:prstGeom prst="rect">
            <a:avLst/>
          </a:prstGeom>
        </p:spPr>
      </p:pic>
      <p:pic>
        <p:nvPicPr>
          <p:cNvPr id="9" name="Рисунок 8" descr="c1b7153cb4429cdbf03da1ab75e6b9e7.gif"/>
          <p:cNvPicPr>
            <a:picLocks noChangeAspect="1"/>
          </p:cNvPicPr>
          <p:nvPr/>
        </p:nvPicPr>
        <p:blipFill>
          <a:blip r:embed="rId5" cstate="print"/>
          <a:stretch>
            <a:fillRect/>
          </a:stretch>
        </p:blipFill>
        <p:spPr>
          <a:xfrm>
            <a:off x="2676525" y="2486025"/>
            <a:ext cx="3790950" cy="1885950"/>
          </a:xfrm>
          <a:prstGeom prst="rect">
            <a:avLst/>
          </a:prstGeom>
        </p:spPr>
      </p:pic>
      <p:pic>
        <p:nvPicPr>
          <p:cNvPr id="12" name="Рисунок 11" descr="c1b7153cb4429cdbf03da1ab75e6b9e7.gif"/>
          <p:cNvPicPr>
            <a:picLocks noChangeAspect="1"/>
          </p:cNvPicPr>
          <p:nvPr/>
        </p:nvPicPr>
        <p:blipFill>
          <a:blip r:embed="rId5" cstate="print"/>
          <a:stretch>
            <a:fillRect/>
          </a:stretch>
        </p:blipFill>
        <p:spPr>
          <a:xfrm>
            <a:off x="2676525" y="2486025"/>
            <a:ext cx="3790950" cy="1885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1">
                                            <p:txEl>
                                              <p:pRg st="0" end="0"/>
                                            </p:txEl>
                                          </p:spTgt>
                                        </p:tgtEl>
                                        <p:attrNameLst>
                                          <p:attrName>style.visibility</p:attrName>
                                        </p:attrNameLst>
                                      </p:cBhvr>
                                      <p:to>
                                        <p:strVal val="visible"/>
                                      </p:to>
                                    </p:set>
                                    <p:animEffect transition="in" filter="fade">
                                      <p:cBhvr>
                                        <p:cTn id="12" dur="1000"/>
                                        <p:tgtEl>
                                          <p:spTgt spid="5121">
                                            <p:txEl>
                                              <p:pRg st="0" end="0"/>
                                            </p:txEl>
                                          </p:spTgt>
                                        </p:tgtEl>
                                      </p:cBhvr>
                                    </p:animEffect>
                                    <p:anim calcmode="lin" valueType="num">
                                      <p:cBhvr>
                                        <p:cTn id="13" dur="1000" fill="hold"/>
                                        <p:tgtEl>
                                          <p:spTgt spid="51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0"/>
            <a:ext cx="9144000" cy="6857999"/>
          </a:xfrm>
          <a:prstGeom prst="rect">
            <a:avLst/>
          </a:prstGeom>
        </p:spPr>
      </p:pic>
      <p:pic>
        <p:nvPicPr>
          <p:cNvPr id="6" name="Рисунок 5" descr="2020-12-23 11-17-07_1609351840100 (1).JPG"/>
          <p:cNvPicPr>
            <a:picLocks noChangeAspect="1"/>
          </p:cNvPicPr>
          <p:nvPr/>
        </p:nvPicPr>
        <p:blipFill>
          <a:blip r:embed="rId3" cstate="print"/>
          <a:stretch>
            <a:fillRect/>
          </a:stretch>
        </p:blipFill>
        <p:spPr>
          <a:xfrm>
            <a:off x="4355976" y="260648"/>
            <a:ext cx="4400554" cy="6309320"/>
          </a:xfrm>
          <a:prstGeom prst="rect">
            <a:avLst/>
          </a:prstGeom>
        </p:spPr>
      </p:pic>
      <p:sp>
        <p:nvSpPr>
          <p:cNvPr id="9" name="Прямоугольник 8"/>
          <p:cNvSpPr/>
          <p:nvPr/>
        </p:nvSpPr>
        <p:spPr>
          <a:xfrm>
            <a:off x="899592" y="1052737"/>
            <a:ext cx="2880320" cy="4524315"/>
          </a:xfrm>
          <a:prstGeom prst="rect">
            <a:avLst/>
          </a:prstGeom>
        </p:spPr>
        <p:txBody>
          <a:bodyPr wrap="square">
            <a:spAutoFit/>
          </a:bodyPr>
          <a:lstStyle/>
          <a:p>
            <a:r>
              <a:rPr lang="ru-RU" b="1" dirty="0" smtClean="0">
                <a:solidFill>
                  <a:srgbClr val="002060"/>
                </a:solidFill>
                <a:latin typeface="Monotype Corsiva" pitchFamily="66" charset="0"/>
              </a:rPr>
              <a:t>И как только вьюга закончилась, Дед Мороз со снеговиками продолжили путь, только уже на санях с оленями – их одолжил им лесник. Подарков для ребят Дед Мороз приготовил очень много. Настолько много, что олени </a:t>
            </a:r>
            <a:r>
              <a:rPr lang="ru-RU" b="1" dirty="0" err="1" smtClean="0">
                <a:solidFill>
                  <a:srgbClr val="002060"/>
                </a:solidFill>
                <a:latin typeface="Monotype Corsiva" pitchFamily="66" charset="0"/>
              </a:rPr>
              <a:t>выбылись</a:t>
            </a:r>
            <a:r>
              <a:rPr lang="ru-RU" b="1" dirty="0" smtClean="0">
                <a:solidFill>
                  <a:srgbClr val="002060"/>
                </a:solidFill>
                <a:latin typeface="Monotype Corsiva" pitchFamily="66" charset="0"/>
              </a:rPr>
              <a:t> из сил и остановились. Им необходим был отдых. Но </a:t>
            </a:r>
            <a:r>
              <a:rPr lang="ru-RU" b="1" dirty="0" err="1" smtClean="0">
                <a:solidFill>
                  <a:srgbClr val="002060"/>
                </a:solidFill>
                <a:latin typeface="Monotype Corsiva" pitchFamily="66" charset="0"/>
              </a:rPr>
              <a:t>дорогА</a:t>
            </a:r>
            <a:r>
              <a:rPr lang="ru-RU" b="1" dirty="0" smtClean="0">
                <a:solidFill>
                  <a:srgbClr val="002060"/>
                </a:solidFill>
                <a:latin typeface="Monotype Corsiva" pitchFamily="66" charset="0"/>
              </a:rPr>
              <a:t> была каждая минута времени. Праздник уже начался, все были в ожидании новогоднего чуда – появления Деда Мороза. </a:t>
            </a:r>
            <a:endParaRPr lang="ru-RU" dirty="0">
              <a:solidFill>
                <a:srgbClr val="00206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0"/>
            <a:ext cx="9144000" cy="6857999"/>
          </a:xfrm>
          <a:prstGeom prst="rect">
            <a:avLst/>
          </a:prstGeom>
        </p:spPr>
      </p:pic>
      <p:pic>
        <p:nvPicPr>
          <p:cNvPr id="6" name="Рисунок 5" descr="2020-12-23 11-17-19_1609351836961 (1).JPG"/>
          <p:cNvPicPr>
            <a:picLocks noChangeAspect="1"/>
          </p:cNvPicPr>
          <p:nvPr/>
        </p:nvPicPr>
        <p:blipFill>
          <a:blip r:embed="rId3" cstate="print"/>
          <a:stretch>
            <a:fillRect/>
          </a:stretch>
        </p:blipFill>
        <p:spPr>
          <a:xfrm>
            <a:off x="4139952" y="260648"/>
            <a:ext cx="4738742" cy="6381328"/>
          </a:xfrm>
          <a:prstGeom prst="rect">
            <a:avLst/>
          </a:prstGeom>
        </p:spPr>
      </p:pic>
      <p:sp>
        <p:nvSpPr>
          <p:cNvPr id="3073" name="Rectangle 1"/>
          <p:cNvSpPr>
            <a:spLocks noChangeArrowheads="1"/>
          </p:cNvSpPr>
          <p:nvPr/>
        </p:nvSpPr>
        <p:spPr bwMode="auto">
          <a:xfrm>
            <a:off x="683568" y="1625147"/>
            <a:ext cx="302433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Тогда Дед Мороз решил позвать на помощь снежинок. Он хлопнул три раза в свои огромные холодные ладоши, и перед ним появились снежинки-помощницы. Они быстро закружились в танце. Кружась в воздухе, они подхватили снеговиков и Деда Мороза с мешком подарков и понесли их на праздник к ребятам. </a:t>
            </a:r>
            <a:endParaRPr kumimoji="0" lang="ru-RU"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3"/>
                                        </p:tgtEl>
                                        <p:attrNameLst>
                                          <p:attrName>style.visibility</p:attrName>
                                        </p:attrNameLst>
                                      </p:cBhvr>
                                      <p:to>
                                        <p:strVal val="visible"/>
                                      </p:to>
                                    </p:set>
                                    <p:animEffect transition="in" filter="fade">
                                      <p:cBhvr>
                                        <p:cTn id="14" dur="1000"/>
                                        <p:tgtEl>
                                          <p:spTgt spid="3073"/>
                                        </p:tgtEl>
                                      </p:cBhvr>
                                    </p:animEffect>
                                    <p:anim calcmode="lin" valueType="num">
                                      <p:cBhvr>
                                        <p:cTn id="15" dur="1000" fill="hold"/>
                                        <p:tgtEl>
                                          <p:spTgt spid="3073"/>
                                        </p:tgtEl>
                                        <p:attrNameLst>
                                          <p:attrName>ppt_x</p:attrName>
                                        </p:attrNameLst>
                                      </p:cBhvr>
                                      <p:tavLst>
                                        <p:tav tm="0">
                                          <p:val>
                                            <p:strVal val="#ppt_x"/>
                                          </p:val>
                                        </p:tav>
                                        <p:tav tm="100000">
                                          <p:val>
                                            <p:strVal val="#ppt_x"/>
                                          </p:val>
                                        </p:tav>
                                      </p:tavLst>
                                    </p:anim>
                                    <p:anim calcmode="lin" valueType="num">
                                      <p:cBhvr>
                                        <p:cTn id="16"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7" name="Рисунок 6" descr="snegovik_zima_rozhdestvo_132645_2780x2780.jpg"/>
          <p:cNvPicPr>
            <a:picLocks noChangeAspect="1"/>
          </p:cNvPicPr>
          <p:nvPr/>
        </p:nvPicPr>
        <p:blipFill>
          <a:blip r:embed="rId2" cstate="print"/>
          <a:stretch>
            <a:fillRect/>
          </a:stretch>
        </p:blipFill>
        <p:spPr>
          <a:xfrm>
            <a:off x="0" y="0"/>
            <a:ext cx="9144000" cy="6857999"/>
          </a:xfrm>
          <a:prstGeom prst="rect">
            <a:avLst/>
          </a:prstGeom>
        </p:spPr>
      </p:pic>
      <p:pic>
        <p:nvPicPr>
          <p:cNvPr id="5" name="Рисунок 4" descr="2020-12-23 11-17-26_1609351830618 (2).JPG"/>
          <p:cNvPicPr>
            <a:picLocks noChangeAspect="1"/>
          </p:cNvPicPr>
          <p:nvPr/>
        </p:nvPicPr>
        <p:blipFill>
          <a:blip r:embed="rId3" cstate="print"/>
          <a:stretch>
            <a:fillRect/>
          </a:stretch>
        </p:blipFill>
        <p:spPr>
          <a:xfrm>
            <a:off x="4283968" y="188640"/>
            <a:ext cx="4548689" cy="6381328"/>
          </a:xfrm>
          <a:prstGeom prst="rect">
            <a:avLst/>
          </a:prstGeom>
        </p:spPr>
      </p:pic>
      <p:sp>
        <p:nvSpPr>
          <p:cNvPr id="2049" name="Rectangle 1"/>
          <p:cNvSpPr>
            <a:spLocks noChangeArrowheads="1"/>
          </p:cNvSpPr>
          <p:nvPr/>
        </p:nvSpPr>
        <p:spPr bwMode="auto">
          <a:xfrm>
            <a:off x="1187624" y="2339579"/>
            <a:ext cx="244827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Дети были счастливы от появления Деда Мороза. Ребята получили заслуженные подарки, </a:t>
            </a:r>
            <a:r>
              <a:rPr kumimoji="0" lang="ru-RU" b="1" i="0" u="none" strike="noStrike" cap="none" normalizeH="0" baseline="0" dirty="0" err="1" smtClean="0">
                <a:ln>
                  <a:noFill/>
                </a:ln>
                <a:solidFill>
                  <a:srgbClr val="002060"/>
                </a:solidFill>
                <a:effectLst/>
                <a:latin typeface="Monotype Corsiva" pitchFamily="66" charset="0"/>
                <a:ea typeface="Calibri" pitchFamily="34" charset="0"/>
                <a:cs typeface="Times New Roman" pitchFamily="18" charset="0"/>
              </a:rPr>
              <a:t>отблагодаврив</a:t>
            </a:r>
            <a:r>
              <a:rPr kumimoji="0" lang="ru-RU" b="1" i="0"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 за них Дед Мороза своими стихами, песнями, танцами.</a:t>
            </a:r>
            <a:endParaRPr kumimoji="0" lang="ru-RU"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9"/>
                                        </p:tgtEl>
                                        <p:attrNameLst>
                                          <p:attrName>style.visibility</p:attrName>
                                        </p:attrNameLst>
                                      </p:cBhvr>
                                      <p:to>
                                        <p:strVal val="visible"/>
                                      </p:to>
                                    </p:set>
                                    <p:animEffect transition="in" filter="fade">
                                      <p:cBhvr>
                                        <p:cTn id="14" dur="1000"/>
                                        <p:tgtEl>
                                          <p:spTgt spid="2049"/>
                                        </p:tgtEl>
                                      </p:cBhvr>
                                    </p:animEffect>
                                    <p:anim calcmode="lin" valueType="num">
                                      <p:cBhvr>
                                        <p:cTn id="15" dur="1000" fill="hold"/>
                                        <p:tgtEl>
                                          <p:spTgt spid="2049"/>
                                        </p:tgtEl>
                                        <p:attrNameLst>
                                          <p:attrName>ppt_x</p:attrName>
                                        </p:attrNameLst>
                                      </p:cBhvr>
                                      <p:tavLst>
                                        <p:tav tm="0">
                                          <p:val>
                                            <p:strVal val="#ppt_x"/>
                                          </p:val>
                                        </p:tav>
                                        <p:tav tm="100000">
                                          <p:val>
                                            <p:strVal val="#ppt_x"/>
                                          </p:val>
                                        </p:tav>
                                      </p:tavLst>
                                    </p:anim>
                                    <p:anim calcmode="lin" valueType="num">
                                      <p:cBhvr>
                                        <p:cTn id="16"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423</Words>
  <Application>Microsoft Office PowerPoint</Application>
  <PresentationFormat>Экран (4:3)</PresentationFormat>
  <Paragraphs>15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Елена</cp:lastModifiedBy>
  <cp:revision>19</cp:revision>
  <dcterms:modified xsi:type="dcterms:W3CDTF">2021-01-09T20:00:05Z</dcterms:modified>
</cp:coreProperties>
</file>